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B488C2-234E-D85E-D807-50406B5A99CD}" v="384" dt="2025-11-21T10:30:21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merhofer Michelle" userId="S::michelle.kammerhofer@edu.fh-joanneum.at::907bedc9-c974-4a59-a4b3-6eb987f0e7e6" providerId="AD" clId="Web-{E4B488C2-234E-D85E-D807-50406B5A99CD}"/>
    <pc:docChg chg="addSld modSld">
      <pc:chgData name="Kammerhofer Michelle" userId="S::michelle.kammerhofer@edu.fh-joanneum.at::907bedc9-c974-4a59-a4b3-6eb987f0e7e6" providerId="AD" clId="Web-{E4B488C2-234E-D85E-D807-50406B5A99CD}" dt="2025-11-21T10:30:21.538" v="353" actId="20577"/>
      <pc:docMkLst>
        <pc:docMk/>
      </pc:docMkLst>
      <pc:sldChg chg="addSp delSp modSp new mod setBg">
        <pc:chgData name="Kammerhofer Michelle" userId="S::michelle.kammerhofer@edu.fh-joanneum.at::907bedc9-c974-4a59-a4b3-6eb987f0e7e6" providerId="AD" clId="Web-{E4B488C2-234E-D85E-D807-50406B5A99CD}" dt="2025-11-21T10:30:21.538" v="353" actId="20577"/>
        <pc:sldMkLst>
          <pc:docMk/>
          <pc:sldMk cId="3084934079" sldId="266"/>
        </pc:sldMkLst>
        <pc:spChg chg="mod">
          <ac:chgData name="Kammerhofer Michelle" userId="S::michelle.kammerhofer@edu.fh-joanneum.at::907bedc9-c974-4a59-a4b3-6eb987f0e7e6" providerId="AD" clId="Web-{E4B488C2-234E-D85E-D807-50406B5A99CD}" dt="2025-11-21T10:30:21.538" v="353" actId="20577"/>
          <ac:spMkLst>
            <pc:docMk/>
            <pc:sldMk cId="3084934079" sldId="266"/>
            <ac:spMk id="2" creationId="{EBA67A64-5F17-66F5-3A4B-1FAFFE553B99}"/>
          </ac:spMkLst>
        </pc:spChg>
        <pc:spChg chg="mod">
          <ac:chgData name="Kammerhofer Michelle" userId="S::michelle.kammerhofer@edu.fh-joanneum.at::907bedc9-c974-4a59-a4b3-6eb987f0e7e6" providerId="AD" clId="Web-{E4B488C2-234E-D85E-D807-50406B5A99CD}" dt="2025-11-21T10:25:12.034" v="350" actId="20577"/>
          <ac:spMkLst>
            <pc:docMk/>
            <pc:sldMk cId="3084934079" sldId="266"/>
            <ac:spMk id="3" creationId="{1ED59150-7813-916B-7E86-9540F232E871}"/>
          </ac:spMkLst>
        </pc:spChg>
        <pc:spChg chg="mod">
          <ac:chgData name="Kammerhofer Michelle" userId="S::michelle.kammerhofer@edu.fh-joanneum.at::907bedc9-c974-4a59-a4b3-6eb987f0e7e6" providerId="AD" clId="Web-{E4B488C2-234E-D85E-D807-50406B5A99CD}" dt="2025-11-21T10:05:38.554" v="270"/>
          <ac:spMkLst>
            <pc:docMk/>
            <pc:sldMk cId="3084934079" sldId="266"/>
            <ac:spMk id="4" creationId="{CC8159FA-BAE9-5B6B-F8D2-BC009A1B4CD0}"/>
          </ac:spMkLst>
        </pc:spChg>
        <pc:spChg chg="add del">
          <ac:chgData name="Kammerhofer Michelle" userId="S::michelle.kammerhofer@edu.fh-joanneum.at::907bedc9-c974-4a59-a4b3-6eb987f0e7e6" providerId="AD" clId="Web-{E4B488C2-234E-D85E-D807-50406B5A99CD}" dt="2025-11-21T10:18:20.132" v="302"/>
          <ac:spMkLst>
            <pc:docMk/>
            <pc:sldMk cId="3084934079" sldId="266"/>
            <ac:spMk id="6" creationId="{950B3A91-DCAF-43C9-F601-81577C88D626}"/>
          </ac:spMkLst>
        </pc:spChg>
        <pc:spChg chg="add mod">
          <ac:chgData name="Kammerhofer Michelle" userId="S::michelle.kammerhofer@edu.fh-joanneum.at::907bedc9-c974-4a59-a4b3-6eb987f0e7e6" providerId="AD" clId="Web-{E4B488C2-234E-D85E-D807-50406B5A99CD}" dt="2025-11-21T10:20:31.356" v="334" actId="1076"/>
          <ac:spMkLst>
            <pc:docMk/>
            <pc:sldMk cId="3084934079" sldId="266"/>
            <ac:spMk id="7" creationId="{3FF99C2B-AC09-C414-457F-EA6A8A6DE79C}"/>
          </ac:spMkLst>
        </pc:spChg>
        <pc:spChg chg="add">
          <ac:chgData name="Kammerhofer Michelle" userId="S::michelle.kammerhofer@edu.fh-joanneum.at::907bedc9-c974-4a59-a4b3-6eb987f0e7e6" providerId="AD" clId="Web-{E4B488C2-234E-D85E-D807-50406B5A99CD}" dt="2025-11-21T10:05:38.554" v="270"/>
          <ac:spMkLst>
            <pc:docMk/>
            <pc:sldMk cId="3084934079" sldId="266"/>
            <ac:spMk id="10" creationId="{CCF043BA-0C52-4068-BCF5-2B2D89BA9D36}"/>
          </ac:spMkLst>
        </pc:spChg>
        <pc:grpChg chg="add">
          <ac:chgData name="Kammerhofer Michelle" userId="S::michelle.kammerhofer@edu.fh-joanneum.at::907bedc9-c974-4a59-a4b3-6eb987f0e7e6" providerId="AD" clId="Web-{E4B488C2-234E-D85E-D807-50406B5A99CD}" dt="2025-11-21T10:05:38.554" v="270"/>
          <ac:grpSpMkLst>
            <pc:docMk/>
            <pc:sldMk cId="3084934079" sldId="266"/>
            <ac:grpSpMk id="12" creationId="{789ACCC8-A635-400E-B9C0-AD9CA57109CE}"/>
          </ac:grpSpMkLst>
        </pc:grpChg>
        <pc:picChg chg="add mod ord modCrop">
          <ac:chgData name="Kammerhofer Michelle" userId="S::michelle.kammerhofer@edu.fh-joanneum.at::907bedc9-c974-4a59-a4b3-6eb987f0e7e6" providerId="AD" clId="Web-{E4B488C2-234E-D85E-D807-50406B5A99CD}" dt="2025-11-21T10:13:42.374" v="300"/>
          <ac:picMkLst>
            <pc:docMk/>
            <pc:sldMk cId="3084934079" sldId="266"/>
            <ac:picMk id="5" creationId="{D2DB0744-6BC0-4210-B28A-7B77D1EC24A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F6C9227-8C3C-7845-9DF3-149816ED9B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225887-15B9-74C4-B362-E4B96486D6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F504D-E402-45F9-AD53-4F727149C42F}" type="datetimeFigureOut">
              <a:rPr lang="de-AT" smtClean="0"/>
              <a:t>21.11.2025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936C79-817F-D1A7-00D1-1950066AB2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AT"/>
              <a:t>Michelle Kammerhofer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452B7F-5A04-88DD-2DD7-612A9D23E5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2978D-E0F2-4B54-B786-AAE78634C2F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08258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AB5D3-FF75-49A3-BDA1-49897A431892}" type="datetimeFigureOut">
              <a:rPr lang="de-AT" smtClean="0"/>
              <a:t>21.11.2025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AT"/>
              <a:t>Michelle Kammerhofer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03AE1-13E0-4257-BB03-AB85F5A14C6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2933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F1BD-225C-4B13-8C62-67AA94CD8767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01D6-348F-4FA3-A648-F5C974B23F3C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91CC-1477-4030-9BAE-027C8E67BFB2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80A5-9AA9-4069-962E-516ADD362A4B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39B1622-9748-4DA3-B18B-336A85F2ED30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6FE3-865C-498D-9F48-087561B73B97}" type="datetime1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EDEF-4FB5-40A2-A13E-611CFAEEA583}" type="datetime1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403-A4B9-4F66-A610-E17F6E338098}" type="datetime1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D04C-4301-477B-B63F-1038D1A0E3D2}" type="datetime1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28A8-0C1D-4405-A6B6-85DAD9811C7F}" type="datetime1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40D1-5CD6-4B4B-B8A6-DBA6C6C3EDDD}" type="datetime1">
              <a:rPr lang="en-US" smtClean="0"/>
              <a:t>11/21/2025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B6F1FC0-D68F-42BB-8A2A-5D7A1390571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ja.at/publikationen/Qualitaetsdialog_Toolkit" TargetMode="External"/><Relationship Id="rId2" Type="http://schemas.openxmlformats.org/officeDocument/2006/relationships/hyperlink" Target="https://www.youtube.com/watch?v=mBvBggtEBv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oja.at/projekte/beratungspraxen-der-oja" TargetMode="External"/><Relationship Id="rId4" Type="http://schemas.openxmlformats.org/officeDocument/2006/relationships/hyperlink" Target="https://www.boja.at/qualitaetsentwicklung-tools-frageboegen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BvBggtEBvM" TargetMode="External"/><Relationship Id="rId2" Type="http://schemas.openxmlformats.org/officeDocument/2006/relationships/hyperlink" Target="https://www.boja.a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2BF9E-FE5E-FAE5-9243-686D02F08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/>
              <a:t>OJA am Limit – Wenn‘s zu viel wird!</a:t>
            </a:r>
            <a:endParaRPr lang="de-AT" sz="80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DB0206-5FD1-F3FA-943A-D53CE724CD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/>
              <a:t>Impulse aus der Praxis</a:t>
            </a:r>
            <a:endParaRPr lang="de-AT" sz="360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E25DE5-2CAC-FE47-A505-BC9BB7C7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</a:t>
            </a:r>
            <a:r>
              <a:rPr lang="en-US" err="1"/>
              <a:t>bOJA-Fachtagung</a:t>
            </a:r>
            <a:r>
              <a:rPr lang="en-US"/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111362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A67A64-5F17-66F5-3A4B-1FAFFE55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529" y="262382"/>
            <a:ext cx="4875107" cy="2498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de-DE" sz="3200">
                <a:latin typeface="Rockwell Condensed"/>
              </a:rPr>
              <a:t>Gruppendiskussion– Teamgrenzen gemeinsam setzen</a:t>
            </a:r>
          </a:p>
        </p:txBody>
      </p:sp>
      <p:pic>
        <p:nvPicPr>
          <p:cNvPr id="5" name="Grafik 4" descr="Ein Bild, das Säugetier, draußen, Lama, Alpaka enthält.&#10;&#10;KI-generierte Inhalte können fehlerhaft sein.">
            <a:extLst>
              <a:ext uri="{FF2B5EF4-FFF2-40B4-BE49-F238E27FC236}">
                <a16:creationId xmlns:a16="http://schemas.microsoft.com/office/drawing/2014/main" id="{D2DB0744-6BC0-4210-B28A-7B77D1EC24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33" t="617" r="7532" b="-617"/>
          <a:stretch>
            <a:fillRect/>
          </a:stretch>
        </p:blipFill>
        <p:spPr>
          <a:xfrm>
            <a:off x="-853907" y="10"/>
            <a:ext cx="7565273" cy="685799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59150-7813-916B-7E86-9540F232E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2778" y="2766992"/>
            <a:ext cx="4494108" cy="38602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Was stärkt und entlastet euch an euren Standorten?</a:t>
            </a:r>
          </a:p>
          <a:p>
            <a:pPr>
              <a:buClr>
                <a:srgbClr val="9E3611"/>
              </a:buClr>
            </a:pPr>
            <a:endParaRPr lang="de-DE"/>
          </a:p>
          <a:p>
            <a:pPr>
              <a:buClr>
                <a:srgbClr val="9E3611"/>
              </a:buClr>
            </a:pPr>
            <a:r>
              <a:rPr lang="de-DE"/>
              <a:t>Wie klärt ihr  professionelle Grenzen im Team?</a:t>
            </a:r>
          </a:p>
          <a:p>
            <a:pPr>
              <a:buClr>
                <a:srgbClr val="9E3611"/>
              </a:buClr>
            </a:pPr>
            <a:endParaRPr lang="de-DE"/>
          </a:p>
          <a:p>
            <a:pPr>
              <a:buClr>
                <a:srgbClr val="9E3611"/>
              </a:buClr>
            </a:pPr>
            <a:r>
              <a:rPr lang="de-DE"/>
              <a:t>Ca. 2 Beispiele im Plenum teilen </a:t>
            </a:r>
          </a:p>
          <a:p>
            <a:pPr>
              <a:buClr>
                <a:srgbClr val="9E3611"/>
              </a:buClr>
            </a:pPr>
            <a:endParaRPr lang="de-DE" sz="1600"/>
          </a:p>
          <a:p>
            <a:pPr marL="0" indent="0">
              <a:buClr>
                <a:srgbClr val="9E3611"/>
              </a:buClr>
              <a:buNone/>
            </a:pPr>
            <a:endParaRPr lang="de-DE" sz="1600"/>
          </a:p>
          <a:p>
            <a:pPr>
              <a:buClr>
                <a:srgbClr val="9E3611"/>
              </a:buClr>
            </a:pPr>
            <a:endParaRPr lang="de-DE" sz="1600"/>
          </a:p>
          <a:p>
            <a:pPr>
              <a:buClr>
                <a:srgbClr val="9E3611"/>
              </a:buClr>
            </a:pPr>
            <a:endParaRPr lang="de-DE" sz="16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8159FA-BAE9-5B6B-F8D2-BC009A1B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272784"/>
            <a:ext cx="6327648" cy="365125"/>
          </a:xfrm>
          <a:effectLst/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Michelle Kammerhofer                                                                                 bOJA-Fachtagung 2025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FF99C2B-AC09-C414-457F-EA6A8A6DE79C}"/>
              </a:ext>
            </a:extLst>
          </p:cNvPr>
          <p:cNvSpPr txBox="1"/>
          <p:nvPr/>
        </p:nvSpPr>
        <p:spPr>
          <a:xfrm>
            <a:off x="6884458" y="6455833"/>
            <a:ext cx="19843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00" err="1"/>
              <a:t>Fotocredit</a:t>
            </a:r>
            <a:r>
              <a:rPr lang="de-DE" sz="1000"/>
              <a:t>: privat</a:t>
            </a:r>
          </a:p>
        </p:txBody>
      </p:sp>
    </p:spTree>
    <p:extLst>
      <p:ext uri="{BB962C8B-B14F-4D97-AF65-F5344CB8AC3E}">
        <p14:creationId xmlns:p14="http://schemas.microsoft.com/office/powerpoint/2010/main" val="308493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AAD18-00B2-A012-832D-F9573176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Auftrag &amp; Standortbezug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C58482-844F-B065-C50D-953124123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/>
              <a:t>Klarheit schafft Handlungsfähigkeit</a:t>
            </a:r>
          </a:p>
          <a:p>
            <a:r>
              <a:rPr lang="de-DE"/>
              <a:t>Schwerpunkte und Auftrag für Standort formulieren (Konzept, Gewaltschutzkonzept)</a:t>
            </a:r>
          </a:p>
          <a:p>
            <a:r>
              <a:rPr lang="de-DE"/>
              <a:t>Stärkt Handlungsfähigkeit im pädagogischen Alltag: Prioritäten setzen und Entscheidungen zu treffen</a:t>
            </a:r>
          </a:p>
          <a:p>
            <a:pPr marL="0" indent="0">
              <a:buNone/>
            </a:pPr>
            <a:r>
              <a:rPr lang="de-DE" b="1"/>
              <a:t>Standort analysieren</a:t>
            </a:r>
            <a:endParaRPr lang="de-DE"/>
          </a:p>
          <a:p>
            <a:pPr>
              <a:lnSpc>
                <a:spcPct val="100000"/>
              </a:lnSpc>
            </a:pPr>
            <a:r>
              <a:rPr lang="de-DE"/>
              <a:t>(sozial)räumliche Einbettung mitdenken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/>
              <a:t>    Welche Bedarfe gibt es hier?</a:t>
            </a:r>
          </a:p>
          <a:p>
            <a:pPr marL="0" lvl="0" indent="0">
              <a:buNone/>
            </a:pPr>
            <a:endParaRPr lang="de-AT"/>
          </a:p>
          <a:p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4EC5E9-936F-E7B8-E083-1B103C30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</p:spTree>
    <p:extLst>
      <p:ext uri="{BB962C8B-B14F-4D97-AF65-F5344CB8AC3E}">
        <p14:creationId xmlns:p14="http://schemas.microsoft.com/office/powerpoint/2010/main" val="27625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6A09A-EE48-F2D1-4FFD-068B09F7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Fachliche Grenzen abstecken und reflektieren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6793C4-85EE-C9E4-BED4-75C3F467A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464" y="2807208"/>
            <a:ext cx="10058400" cy="4050792"/>
          </a:xfrm>
        </p:spPr>
        <p:txBody>
          <a:bodyPr/>
          <a:lstStyle/>
          <a:p>
            <a:r>
              <a:rPr lang="de-DE"/>
              <a:t>Grenzen definieren, um bewusst handeln zu können</a:t>
            </a:r>
          </a:p>
          <a:p>
            <a:r>
              <a:rPr lang="de-DE"/>
              <a:t>Fachliche Grenzen müssen klar sein, damit sie eingehalten oder begründet überschritten werden können</a:t>
            </a:r>
          </a:p>
          <a:p>
            <a:r>
              <a:rPr lang="de-DE"/>
              <a:t>Beispiele: Begleitung zu Terminen, Haftbesuche etc. </a:t>
            </a:r>
          </a:p>
          <a:p>
            <a:r>
              <a:rPr lang="de-DE"/>
              <a:t>Im Team offen besprechen und reflektieren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CBBE19-C689-992A-D8C3-C26C418F4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</p:spTree>
    <p:extLst>
      <p:ext uri="{BB962C8B-B14F-4D97-AF65-F5344CB8AC3E}">
        <p14:creationId xmlns:p14="http://schemas.microsoft.com/office/powerpoint/2010/main" val="397950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43AE4A-4C54-CE50-C63E-94AA65A7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de-DE"/>
              <a:t>Teamkultur &amp; Kommunikation</a:t>
            </a:r>
            <a:endParaRPr lang="de-AT"/>
          </a:p>
        </p:txBody>
      </p:sp>
      <p:pic>
        <p:nvPicPr>
          <p:cNvPr id="6" name="Grafik 5" descr="Ein Bild, das Text, Wand, Im Haus, Haushaltsgerät enthält.&#10;&#10;KI-generierte Inhalte können fehlerhaft sein.">
            <a:extLst>
              <a:ext uri="{FF2B5EF4-FFF2-40B4-BE49-F238E27FC236}">
                <a16:creationId xmlns:a16="http://schemas.microsoft.com/office/drawing/2014/main" id="{D55039CC-4FD3-18B8-8012-8B51A7A9B5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19" b="1"/>
          <a:stretch>
            <a:fillRect/>
          </a:stretch>
        </p:blipFill>
        <p:spPr>
          <a:xfrm>
            <a:off x="984504" y="2396890"/>
            <a:ext cx="4876796" cy="3744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2FA243-68D5-842D-FEF3-0310C0D3F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de-DE" sz="1800" b="1"/>
              <a:t>regelmäßige Teamsitzungen</a:t>
            </a:r>
          </a:p>
          <a:p>
            <a:r>
              <a:rPr lang="de-DE" sz="1800"/>
              <a:t>z.B. „Wie geht’s mir?“ –Runde zu Beginn</a:t>
            </a:r>
            <a:endParaRPr lang="de-AT" sz="1800"/>
          </a:p>
          <a:p>
            <a:pPr marL="0" lvl="0" indent="0">
              <a:buNone/>
            </a:pPr>
            <a:r>
              <a:rPr lang="de-DE" sz="1800" b="1"/>
              <a:t>Kommunikation im Team</a:t>
            </a:r>
            <a:endParaRPr lang="de-DE" sz="1800"/>
          </a:p>
          <a:p>
            <a:r>
              <a:rPr lang="de-DE" sz="1800"/>
              <a:t>Bedürfnisse, Grenzen etc. rechtzeitig ansprechen. </a:t>
            </a:r>
            <a:r>
              <a:rPr lang="de-DE" sz="1800" err="1"/>
              <a:t>Reminder</a:t>
            </a:r>
            <a:r>
              <a:rPr lang="de-DE" sz="1800"/>
              <a:t> im JUZ-Alltag schaffen</a:t>
            </a:r>
          </a:p>
          <a:p>
            <a:pPr marL="0" lvl="0" indent="0">
              <a:buNone/>
            </a:pPr>
            <a:r>
              <a:rPr lang="de-DE" sz="1800" b="1"/>
              <a:t>Supervisionen (Einzel und Team) und Teamklausuren</a:t>
            </a:r>
            <a:r>
              <a:rPr lang="de-DE" sz="1800"/>
              <a:t> als Räume für Reflexion und Stärkung der Handlungssicherheit</a:t>
            </a:r>
            <a:endParaRPr lang="de-AT" sz="1800"/>
          </a:p>
          <a:p>
            <a:endParaRPr lang="de-AT" sz="14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2B8D12-2F50-365C-3953-3CEADF7C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272784"/>
            <a:ext cx="632764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Michelle Kammerhofer                                                                                 bOJA-Fachtagung 2025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E31046F-0440-B5AB-8947-E81CAA8C2CD7}"/>
              </a:ext>
            </a:extLst>
          </p:cNvPr>
          <p:cNvSpPr txBox="1"/>
          <p:nvPr/>
        </p:nvSpPr>
        <p:spPr>
          <a:xfrm>
            <a:off x="2510275" y="6114899"/>
            <a:ext cx="25482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err="1"/>
              <a:t>Fotocredit</a:t>
            </a:r>
            <a:r>
              <a:rPr lang="de-DE" sz="1050"/>
              <a:t>: JUZ Andritz</a:t>
            </a:r>
            <a:endParaRPr lang="de-AT" sz="1050"/>
          </a:p>
        </p:txBody>
      </p:sp>
    </p:spTree>
    <p:extLst>
      <p:ext uri="{BB962C8B-B14F-4D97-AF65-F5344CB8AC3E}">
        <p14:creationId xmlns:p14="http://schemas.microsoft.com/office/powerpoint/2010/main" val="2139658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97B27-8B42-6E22-5894-235A0CFE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Tools &amp; Hilfsmittel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08A1A3-8570-0AB8-C35C-8D5A27680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de-DE" sz="2900" b="1"/>
              <a:t>„Erste Hilfe Koffer“ im Team erstellen </a:t>
            </a:r>
            <a:r>
              <a:rPr lang="de-DE" sz="2400"/>
              <a:t>(Liste mit Dingen, die helfen, wenn es zu viel wird)</a:t>
            </a:r>
          </a:p>
          <a:p>
            <a:pPr fontAlgn="base"/>
            <a:r>
              <a:rPr lang="de-DE" sz="2400" err="1"/>
              <a:t>Z.b.</a:t>
            </a:r>
            <a:r>
              <a:rPr lang="de-DE" sz="2400"/>
              <a:t> Angebote anpassen, Reizpegel im Offenen Betrieb reduzieren, sinnvolle Kooperationen finden etc. </a:t>
            </a:r>
          </a:p>
          <a:p>
            <a:pPr fontAlgn="base"/>
            <a:endParaRPr lang="de-DE" sz="2400"/>
          </a:p>
          <a:p>
            <a:pPr marL="0" indent="0" fontAlgn="base">
              <a:buNone/>
            </a:pPr>
            <a:r>
              <a:rPr lang="de-DE" sz="2400" b="1"/>
              <a:t>Kollegiale Fallberatung</a:t>
            </a:r>
          </a:p>
          <a:p>
            <a:pPr fontAlgn="base"/>
            <a:r>
              <a:rPr lang="de-DE" sz="2400"/>
              <a:t>Neue Impulse für schwierige Situationen bekommen</a:t>
            </a:r>
          </a:p>
          <a:p>
            <a:pPr fontAlgn="base"/>
            <a:r>
              <a:rPr lang="de-DE" sz="2400"/>
              <a:t>Kollegiale Fallberatung nach Tietze: </a:t>
            </a:r>
            <a:r>
              <a:rPr lang="de-DE" sz="2400">
                <a:hlinkClick r:id="rId2"/>
              </a:rPr>
              <a:t>https://www.youtube.com/watch?v=mBvBggtEBvM</a:t>
            </a:r>
            <a:r>
              <a:rPr lang="de-DE" sz="2400"/>
              <a:t> </a:t>
            </a:r>
          </a:p>
          <a:p>
            <a:pPr marL="0" indent="0" fontAlgn="base">
              <a:buNone/>
            </a:pPr>
            <a:endParaRPr lang="de-DE" sz="2400"/>
          </a:p>
          <a:p>
            <a:pPr marL="0" indent="0" fontAlgn="base">
              <a:buNone/>
            </a:pPr>
            <a:r>
              <a:rPr lang="de-DE" sz="2400" b="1"/>
              <a:t> praktische Tools zur Qualitätsentwicklung auf der </a:t>
            </a:r>
            <a:r>
              <a:rPr lang="de-DE" sz="2400" b="1" err="1"/>
              <a:t>bOJA</a:t>
            </a:r>
            <a:r>
              <a:rPr lang="de-DE" sz="2400" b="1"/>
              <a:t> Website</a:t>
            </a:r>
          </a:p>
          <a:p>
            <a:pPr fontAlgn="base"/>
            <a:r>
              <a:rPr lang="de-DE" sz="2400"/>
              <a:t>Begleitprozess Qualitätsdialog: </a:t>
            </a:r>
            <a:r>
              <a:rPr lang="de-DE" sz="2400">
                <a:hlinkClick r:id="rId3"/>
              </a:rPr>
              <a:t>https://www.boja.at/publikationen/Qualitaetsdialog_Toolkit</a:t>
            </a:r>
            <a:r>
              <a:rPr lang="de-DE" sz="2400"/>
              <a:t> </a:t>
            </a:r>
          </a:p>
          <a:p>
            <a:pPr fontAlgn="base"/>
            <a:r>
              <a:rPr lang="de-DE" sz="2400"/>
              <a:t>Fragebögen: </a:t>
            </a:r>
            <a:r>
              <a:rPr lang="de-DE" sz="2400">
                <a:hlinkClick r:id="rId4"/>
              </a:rPr>
              <a:t>https://www.boja.at/qualitaetsentwicklung-tools-frageboegen</a:t>
            </a:r>
            <a:r>
              <a:rPr lang="de-DE" sz="2400"/>
              <a:t> </a:t>
            </a:r>
          </a:p>
          <a:p>
            <a:pPr fontAlgn="base"/>
            <a:r>
              <a:rPr lang="de-DE" sz="2400"/>
              <a:t>Beratungspraxen in der OJA: </a:t>
            </a:r>
            <a:r>
              <a:rPr lang="de-DE" sz="2400">
                <a:hlinkClick r:id="rId5"/>
              </a:rPr>
              <a:t>https://www.boja.at/projekte/beratungspraxen-der-oja</a:t>
            </a:r>
            <a:r>
              <a:rPr lang="de-DE" sz="2400"/>
              <a:t> </a:t>
            </a:r>
          </a:p>
          <a:p>
            <a:pPr marL="0" indent="0" fontAlgn="base">
              <a:buNone/>
            </a:pPr>
            <a:endParaRPr lang="de-DE"/>
          </a:p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82A61F-4F89-94AF-F1C8-9736C0BE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</p:spTree>
    <p:extLst>
      <p:ext uri="{BB962C8B-B14F-4D97-AF65-F5344CB8AC3E}">
        <p14:creationId xmlns:p14="http://schemas.microsoft.com/office/powerpoint/2010/main" val="41205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28F0F-620D-7E22-8465-75AD1044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Gesellschaftlicher Wandel &amp; Herausforderungen 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AC6C29-530B-9589-EF66-E057C8E0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221992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/>
              <a:t>Klimakrise, Verschärfung sozialer Ungleichheiten, Digitalisierung etc. </a:t>
            </a:r>
          </a:p>
          <a:p>
            <a:pPr marL="0" indent="0">
              <a:buNone/>
            </a:pPr>
            <a:endParaRPr lang="de-DE" b="1"/>
          </a:p>
          <a:p>
            <a:r>
              <a:rPr lang="de-DE"/>
              <a:t>Diese Faktoren wirken auf alle – oft unbewusst</a:t>
            </a:r>
          </a:p>
          <a:p>
            <a:r>
              <a:rPr lang="de-DE"/>
              <a:t>prägen grundlegend die Lebenswelten der Jugendlichen </a:t>
            </a:r>
          </a:p>
          <a:p>
            <a:r>
              <a:rPr lang="de-DE"/>
              <a:t>beeinflussen somit direkt unsere Arbeit </a:t>
            </a:r>
          </a:p>
          <a:p>
            <a:r>
              <a:rPr lang="de-DE"/>
              <a:t>verändern Anforderungen, Bedarfe und Dynamiken im Jugendzentrum</a:t>
            </a:r>
          </a:p>
          <a:p>
            <a:r>
              <a:rPr lang="de-DE"/>
              <a:t>Be- und Überlastungen immer mehrdimensional zu betrachten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9C7D5B-65F7-FE12-6317-69EA883E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</p:spTree>
    <p:extLst>
      <p:ext uri="{BB962C8B-B14F-4D97-AF65-F5344CB8AC3E}">
        <p14:creationId xmlns:p14="http://schemas.microsoft.com/office/powerpoint/2010/main" val="2202845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87685-7D40-08CF-43D6-BCC5F9FE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Hinschauen, ansprechen, dranbleiben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6121F9-9F67-2F71-ED2E-7360B7FA6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b="1"/>
              <a:t>Von individueller Bewältigung zu gemeinsamen Strategien</a:t>
            </a:r>
          </a:p>
          <a:p>
            <a:pPr>
              <a:buNone/>
            </a:pPr>
            <a:endParaRPr lang="de-DE" b="1"/>
          </a:p>
          <a:p>
            <a:r>
              <a:rPr lang="de-DE" b="0" i="0">
                <a:effectLst/>
              </a:rPr>
              <a:t>Vernetzung: Mit anderen Einrichtungen &amp; Berufsverbänden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>
                <a:effectLst/>
              </a:rPr>
              <a:t>Dokumentation: Angebote systematisch erfassen (auch abseits von Freizeitangeboten)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>
                <a:effectLst/>
              </a:rPr>
              <a:t>Politische Arbeit: Anliegen und Bedarfe an </a:t>
            </a:r>
            <a:r>
              <a:rPr lang="de-DE" b="0" i="0" err="1">
                <a:effectLst/>
              </a:rPr>
              <a:t>Fördergeber:innen</a:t>
            </a:r>
            <a:r>
              <a:rPr lang="de-DE" b="0" i="0">
                <a:effectLst/>
              </a:rPr>
              <a:t> &amp; Politik, </a:t>
            </a:r>
            <a:r>
              <a:rPr lang="de-DE"/>
              <a:t>fachlich positionieren – auch öffentlich (Demos)</a:t>
            </a:r>
            <a:endParaRPr lang="de-DE" b="0" i="0">
              <a:effectLst/>
            </a:endParaRPr>
          </a:p>
          <a:p>
            <a:pPr marL="0" indent="0">
              <a:buNone/>
            </a:pP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2F53C8-8EA1-9718-4AC6-E4272DED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</p:spTree>
    <p:extLst>
      <p:ext uri="{BB962C8B-B14F-4D97-AF65-F5344CB8AC3E}">
        <p14:creationId xmlns:p14="http://schemas.microsoft.com/office/powerpoint/2010/main" val="353880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830760-26BB-4DF9-938D-77E5D34C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12B191D-14E0-48C6-9541-2DC3B7D19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2035" y="0"/>
            <a:ext cx="4329965" cy="3793338"/>
          </a:xfrm>
          <a:custGeom>
            <a:avLst/>
            <a:gdLst>
              <a:gd name="connsiteX0" fmla="*/ 620085 w 4329965"/>
              <a:gd name="connsiteY0" fmla="*/ 0 h 3793338"/>
              <a:gd name="connsiteX1" fmla="*/ 4329965 w 4329965"/>
              <a:gd name="connsiteY1" fmla="*/ 0 h 3793338"/>
              <a:gd name="connsiteX2" fmla="*/ 4329965 w 4329965"/>
              <a:gd name="connsiteY2" fmla="*/ 2733720 h 3793338"/>
              <a:gd name="connsiteX3" fmla="*/ 4251051 w 4329965"/>
              <a:gd name="connsiteY3" fmla="*/ 2820548 h 3793338"/>
              <a:gd name="connsiteX4" fmla="*/ 2611921 w 4329965"/>
              <a:gd name="connsiteY4" fmla="*/ 3499497 h 3793338"/>
              <a:gd name="connsiteX5" fmla="*/ 293841 w 4329965"/>
              <a:gd name="connsiteY5" fmla="*/ 1181418 h 3793338"/>
              <a:gd name="connsiteX6" fmla="*/ 573621 w 4329965"/>
              <a:gd name="connsiteY6" fmla="*/ 76483 h 3793338"/>
              <a:gd name="connsiteX7" fmla="*/ 284617 w 4329965"/>
              <a:gd name="connsiteY7" fmla="*/ 0 h 3793338"/>
              <a:gd name="connsiteX8" fmla="*/ 543760 w 4329965"/>
              <a:gd name="connsiteY8" fmla="*/ 0 h 3793338"/>
              <a:gd name="connsiteX9" fmla="*/ 516204 w 4329965"/>
              <a:gd name="connsiteY9" fmla="*/ 45359 h 3793338"/>
              <a:gd name="connsiteX10" fmla="*/ 228543 w 4329965"/>
              <a:gd name="connsiteY10" fmla="*/ 1181418 h 3793338"/>
              <a:gd name="connsiteX11" fmla="*/ 2611921 w 4329965"/>
              <a:gd name="connsiteY11" fmla="*/ 3564795 h 3793338"/>
              <a:gd name="connsiteX12" fmla="*/ 4297223 w 4329965"/>
              <a:gd name="connsiteY12" fmla="*/ 2866720 h 3793338"/>
              <a:gd name="connsiteX13" fmla="*/ 4329965 w 4329965"/>
              <a:gd name="connsiteY13" fmla="*/ 2830694 h 3793338"/>
              <a:gd name="connsiteX14" fmla="*/ 4329965 w 4329965"/>
              <a:gd name="connsiteY14" fmla="*/ 3145443 h 3793338"/>
              <a:gd name="connsiteX15" fmla="*/ 4273345 w 4329965"/>
              <a:gd name="connsiteY15" fmla="*/ 3196903 h 3793338"/>
              <a:gd name="connsiteX16" fmla="*/ 2611921 w 4329965"/>
              <a:gd name="connsiteY16" fmla="*/ 3793338 h 3793338"/>
              <a:gd name="connsiteX17" fmla="*/ 0 w 4329965"/>
              <a:gd name="connsiteY17" fmla="*/ 1181418 h 3793338"/>
              <a:gd name="connsiteX18" fmla="*/ 205258 w 4329965"/>
              <a:gd name="connsiteY18" fmla="*/ 164740 h 379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75806C2-AB07-4F56-936F-6EA1070F7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9762" y="2646306"/>
            <a:ext cx="3197072" cy="3197072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2AF9C1-9C87-5DC2-863B-5C138EC98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-374466"/>
            <a:ext cx="7242048" cy="3583375"/>
          </a:xfrm>
        </p:spPr>
        <p:txBody>
          <a:bodyPr>
            <a:normAutofit/>
          </a:bodyPr>
          <a:lstStyle/>
          <a:p>
            <a:r>
              <a:rPr lang="de-DE" sz="4000"/>
              <a:t>Podcast Empfehlungen zur Reflexion &amp; Selbstfürsorge</a:t>
            </a:r>
            <a:endParaRPr lang="de-AT" sz="4000"/>
          </a:p>
        </p:txBody>
      </p:sp>
      <p:pic>
        <p:nvPicPr>
          <p:cNvPr id="6" name="Grafik 5" descr="Ein Bild, das Text, Buch, Mobiliar, Im Haus enthält.&#10;&#10;KI-generierte Inhalte können fehlerhaft sein.">
            <a:extLst>
              <a:ext uri="{FF2B5EF4-FFF2-40B4-BE49-F238E27FC236}">
                <a16:creationId xmlns:a16="http://schemas.microsoft.com/office/drawing/2014/main" id="{AFD4B737-A934-A286-3268-600E68B1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869" y="435854"/>
            <a:ext cx="2094845" cy="209484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779B93-EE38-C3A7-61C1-6706DF6C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" y="2646305"/>
            <a:ext cx="5332897" cy="3583375"/>
          </a:xfrm>
        </p:spPr>
        <p:txBody>
          <a:bodyPr anchor="t">
            <a:normAutofit fontScale="85000" lnSpcReduction="20000"/>
          </a:bodyPr>
          <a:lstStyle/>
          <a:p>
            <a:pPr marL="0" lvl="0" indent="0">
              <a:buNone/>
            </a:pPr>
            <a:r>
              <a:rPr lang="de-DE" sz="2300" b="1"/>
              <a:t>Kaffee und Krisen</a:t>
            </a:r>
          </a:p>
          <a:p>
            <a:r>
              <a:rPr lang="de-DE" sz="1800"/>
              <a:t>Praxis Podcast aus dem Feld der Sozialen Arbeit</a:t>
            </a:r>
          </a:p>
          <a:p>
            <a:pPr marL="0" lvl="0" indent="0">
              <a:buNone/>
            </a:pPr>
            <a:endParaRPr lang="de-AT" sz="1800"/>
          </a:p>
          <a:p>
            <a:pPr marL="0" lvl="0" indent="0">
              <a:buNone/>
            </a:pPr>
            <a:r>
              <a:rPr lang="de-DE" sz="2300" b="1"/>
              <a:t>Verstehen, fühlen, glücklich sein</a:t>
            </a:r>
          </a:p>
          <a:p>
            <a:r>
              <a:rPr lang="de-DE" sz="1800"/>
              <a:t>wissenschaftlich fundierter Achtsamkeits- und Psychologiepodcast, der erklärt, wie Emotionen funktionieren, wie wir Stress regulieren und wie Achtsamkeit in den Alltag integriert werden kann</a:t>
            </a:r>
          </a:p>
          <a:p>
            <a:pPr marL="0" lvl="0" indent="0">
              <a:buNone/>
            </a:pPr>
            <a:endParaRPr lang="de-AT" sz="1800"/>
          </a:p>
          <a:p>
            <a:pPr marL="0" lvl="0" indent="0">
              <a:buNone/>
            </a:pPr>
            <a:r>
              <a:rPr lang="de-DE" sz="2600" b="1"/>
              <a:t>Betreutes Fühlen </a:t>
            </a:r>
          </a:p>
          <a:p>
            <a:r>
              <a:rPr lang="de-DE" sz="1800"/>
              <a:t>Humorvolle und wissenschaftlich fundierte Gespräche über Gefühle, mentale Gesundheit und zwischenmenschliche Themen</a:t>
            </a:r>
            <a:endParaRPr lang="de-AT" sz="1800"/>
          </a:p>
          <a:p>
            <a:endParaRPr lang="de-AT" sz="1100"/>
          </a:p>
        </p:txBody>
      </p:sp>
      <p:pic>
        <p:nvPicPr>
          <p:cNvPr id="8" name="Grafik 7" descr="Ein Bild, das Kleidung, Menschliches Gesicht, Lächeln, Person enthält.&#10;&#10;KI-generierte Inhalte können fehlerhaft sein.">
            <a:extLst>
              <a:ext uri="{FF2B5EF4-FFF2-40B4-BE49-F238E27FC236}">
                <a16:creationId xmlns:a16="http://schemas.microsoft.com/office/drawing/2014/main" id="{3FDC0E2B-5CF4-1D44-67F8-D0E8A0C21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91" y="3429000"/>
            <a:ext cx="1669614" cy="166961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8A1EFB-F10F-D812-1B48-DD58289A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1098" y="6272784"/>
            <a:ext cx="4868929" cy="36512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696464"/>
                </a:solidFill>
              </a:rPr>
              <a:t>Michelle Kammerhofer                                                                                 bOJA-Fachtagung 2025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9923DF-00DF-45A6-86A0-5AD7FE49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42428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CF2C9B-5727-4B1C-9BEF-9E7BB40F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8D297F-5AA5-452D-BA3A-F410FA845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55F217F-C24D-4846-B638-491EF6D27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850" y="3931475"/>
            <a:ext cx="3416150" cy="2926525"/>
          </a:xfrm>
          <a:custGeom>
            <a:avLst/>
            <a:gdLst>
              <a:gd name="connsiteX0" fmla="*/ 2001856 w 3416150"/>
              <a:gd name="connsiteY0" fmla="*/ 225209 h 2926525"/>
              <a:gd name="connsiteX1" fmla="*/ 3372804 w 3416150"/>
              <a:gd name="connsiteY1" fmla="*/ 871744 h 2926525"/>
              <a:gd name="connsiteX2" fmla="*/ 3416150 w 3416150"/>
              <a:gd name="connsiteY2" fmla="*/ 929710 h 2926525"/>
              <a:gd name="connsiteX3" fmla="*/ 3416150 w 3416150"/>
              <a:gd name="connsiteY3" fmla="*/ 2926525 h 2926525"/>
              <a:gd name="connsiteX4" fmla="*/ 486913 w 3416150"/>
              <a:gd name="connsiteY4" fmla="*/ 2926525 h 2926525"/>
              <a:gd name="connsiteX5" fmla="*/ 439641 w 3416150"/>
              <a:gd name="connsiteY5" fmla="*/ 2848713 h 2926525"/>
              <a:gd name="connsiteX6" fmla="*/ 225209 w 3416150"/>
              <a:gd name="connsiteY6" fmla="*/ 2001857 h 2926525"/>
              <a:gd name="connsiteX7" fmla="*/ 2001856 w 3416150"/>
              <a:gd name="connsiteY7" fmla="*/ 225209 h 2926525"/>
              <a:gd name="connsiteX8" fmla="*/ 2001856 w 3416150"/>
              <a:gd name="connsiteY8" fmla="*/ 0 h 2926525"/>
              <a:gd name="connsiteX9" fmla="*/ 3275223 w 3416150"/>
              <a:gd name="connsiteY9" fmla="*/ 457127 h 2926525"/>
              <a:gd name="connsiteX10" fmla="*/ 3416150 w 3416150"/>
              <a:gd name="connsiteY10" fmla="*/ 585210 h 2926525"/>
              <a:gd name="connsiteX11" fmla="*/ 3416150 w 3416150"/>
              <a:gd name="connsiteY11" fmla="*/ 846232 h 2926525"/>
              <a:gd name="connsiteX12" fmla="*/ 3411422 w 3416150"/>
              <a:gd name="connsiteY12" fmla="*/ 839910 h 2926525"/>
              <a:gd name="connsiteX13" fmla="*/ 2001856 w 3416150"/>
              <a:gd name="connsiteY13" fmla="*/ 175163 h 2926525"/>
              <a:gd name="connsiteX14" fmla="*/ 175162 w 3416150"/>
              <a:gd name="connsiteY14" fmla="*/ 2001857 h 2926525"/>
              <a:gd name="connsiteX15" fmla="*/ 395634 w 3416150"/>
              <a:gd name="connsiteY15" fmla="*/ 2872568 h 2926525"/>
              <a:gd name="connsiteX16" fmla="*/ 428414 w 3416150"/>
              <a:gd name="connsiteY16" fmla="*/ 2926525 h 2926525"/>
              <a:gd name="connsiteX17" fmla="*/ 227385 w 3416150"/>
              <a:gd name="connsiteY17" fmla="*/ 2926525 h 2926525"/>
              <a:gd name="connsiteX18" fmla="*/ 157316 w 3416150"/>
              <a:gd name="connsiteY18" fmla="*/ 2781070 h 2926525"/>
              <a:gd name="connsiteX19" fmla="*/ 0 w 3416150"/>
              <a:gd name="connsiteY19" fmla="*/ 2001857 h 2926525"/>
              <a:gd name="connsiteX20" fmla="*/ 2001856 w 3416150"/>
              <a:gd name="connsiteY20" fmla="*/ 0 h 292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" name="Grafik 9" descr="Ein Bild, das Menschliches Gesicht, Kleidung, Text, Person enthält.&#10;&#10;KI-generierte Inhalte können fehlerhaft sein.">
            <a:extLst>
              <a:ext uri="{FF2B5EF4-FFF2-40B4-BE49-F238E27FC236}">
                <a16:creationId xmlns:a16="http://schemas.microsoft.com/office/drawing/2014/main" id="{09C19184-2103-DBB4-798D-42D721A9C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384" y="4817160"/>
            <a:ext cx="1840529" cy="184052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0FC9AE-CBD7-2856-B731-F6181AB1728A}"/>
              </a:ext>
            </a:extLst>
          </p:cNvPr>
          <p:cNvSpPr txBox="1"/>
          <p:nvPr/>
        </p:nvSpPr>
        <p:spPr>
          <a:xfrm>
            <a:off x="9005193" y="3739296"/>
            <a:ext cx="3268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Bildquelle: https://kaffee-und-krisen.podigee.io/</a:t>
            </a:r>
            <a:endParaRPr lang="de-AT" sz="10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3F74EE3-901A-AB23-25F3-BAA904DCEBBD}"/>
              </a:ext>
            </a:extLst>
          </p:cNvPr>
          <p:cNvSpPr txBox="1"/>
          <p:nvPr/>
        </p:nvSpPr>
        <p:spPr>
          <a:xfrm>
            <a:off x="6362363" y="6635512"/>
            <a:ext cx="3268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Bildquelle: https://podcasts.apple.com/</a:t>
            </a:r>
            <a:endParaRPr lang="de-AT" sz="100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02333AB-1FDC-3F0B-7D37-5D13FFD0FE26}"/>
              </a:ext>
            </a:extLst>
          </p:cNvPr>
          <p:cNvSpPr txBox="1"/>
          <p:nvPr/>
        </p:nvSpPr>
        <p:spPr>
          <a:xfrm>
            <a:off x="5978707" y="5775711"/>
            <a:ext cx="3268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Bildquelle: https://open.spotify.com/</a:t>
            </a:r>
            <a:endParaRPr lang="de-AT" sz="1000"/>
          </a:p>
        </p:txBody>
      </p:sp>
    </p:spTree>
    <p:extLst>
      <p:ext uri="{BB962C8B-B14F-4D97-AF65-F5344CB8AC3E}">
        <p14:creationId xmlns:p14="http://schemas.microsoft.com/office/powerpoint/2010/main" val="389972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0C399-CCB6-AA21-CFD6-F355BA1F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Quellen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26ADD-DAEF-83B1-ECF9-0A377214A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err="1"/>
              <a:t>bOJA</a:t>
            </a:r>
            <a:r>
              <a:rPr lang="de-DE"/>
              <a:t> – Bundesweites Netzwerk Offene Jugendarbeit: </a:t>
            </a:r>
            <a:r>
              <a:rPr lang="de-DE" i="1"/>
              <a:t>Website </a:t>
            </a:r>
            <a:r>
              <a:rPr lang="de-DE" i="1" err="1"/>
              <a:t>bOJA</a:t>
            </a:r>
            <a:r>
              <a:rPr lang="de-DE" i="1"/>
              <a:t> – Bundesweites Netzwerk Offene Jugendarbeit</a:t>
            </a:r>
            <a:r>
              <a:rPr lang="de-DE"/>
              <a:t>. Abgerufen am 20.11.2025 unter </a:t>
            </a:r>
            <a:r>
              <a:rPr lang="de-DE">
                <a:hlinkClick r:id="rId2"/>
              </a:rPr>
              <a:t>https://www.boja.at</a:t>
            </a:r>
            <a:endParaRPr lang="de-DE"/>
          </a:p>
          <a:p>
            <a:endParaRPr lang="de-DE"/>
          </a:p>
          <a:p>
            <a:r>
              <a:rPr lang="de-DE"/>
              <a:t>Land Steiermark – A6 Bildung und Gesellschaft; FA Gesellschaft – Referat Jugend (Hrsg.) (2023): Jugendarbeit: optimistisch und solidarisch. Versuch einer interdisziplinären Auseinandersetzung, Graz</a:t>
            </a:r>
          </a:p>
          <a:p>
            <a:pPr marL="0" indent="0">
              <a:buNone/>
            </a:pPr>
            <a:endParaRPr lang="de-DE"/>
          </a:p>
          <a:p>
            <a:r>
              <a:rPr lang="de-DE"/>
              <a:t>Röske, Silke (2021): Kollegiale Fallberatung nach Tietze. [YouTube-Video]. Abgerufen am 20.11.2025 unter </a:t>
            </a:r>
            <a:r>
              <a:rPr lang="de-DE" b="1">
                <a:hlinkClick r:id="rId3"/>
              </a:rPr>
              <a:t>https://www.youtube.com/watch?v=mBvBggtEBvM</a:t>
            </a:r>
            <a:endParaRPr lang="de-DE"/>
          </a:p>
          <a:p>
            <a:endParaRPr lang="de-DE"/>
          </a:p>
          <a:p>
            <a:r>
              <a:rPr lang="de-DE"/>
              <a:t>Steirischer Dachverband der Offenen Jugendarbeit (Hrsg.), (2025): Handbuch der Offenen Jugendarbeit Steiermark. Grundlagen in Theorie und Praxis. Graz</a:t>
            </a:r>
            <a:endParaRPr lang="en-US"/>
          </a:p>
          <a:p>
            <a:pPr marL="0" indent="0">
              <a:buNone/>
            </a:pPr>
            <a:endParaRPr lang="de-DE"/>
          </a:p>
          <a:p>
            <a:endParaRPr lang="de-DE"/>
          </a:p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99148A-8730-4201-586F-C789CFF5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Michelle Kammerhofer                                                                                 bOJA-Fachtagung 2025 </a:t>
            </a:r>
          </a:p>
        </p:txBody>
      </p:sp>
    </p:spTree>
    <p:extLst>
      <p:ext uri="{BB962C8B-B14F-4D97-AF65-F5344CB8AC3E}">
        <p14:creationId xmlns:p14="http://schemas.microsoft.com/office/powerpoint/2010/main" val="1691347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72ABFD88315045B696595199386FC3" ma:contentTypeVersion="5" ma:contentTypeDescription="Ein neues Dokument erstellen." ma:contentTypeScope="" ma:versionID="d1dbac4cd6ebbbe32b97e429a96f56d1">
  <xsd:schema xmlns:xsd="http://www.w3.org/2001/XMLSchema" xmlns:xs="http://www.w3.org/2001/XMLSchema" xmlns:p="http://schemas.microsoft.com/office/2006/metadata/properties" xmlns:ns3="5b96d0ec-4279-4a6e-aefb-dffb7eed477a" targetNamespace="http://schemas.microsoft.com/office/2006/metadata/properties" ma:root="true" ma:fieldsID="a9c3464c781b282494c6595139b9b51a" ns3:_="">
    <xsd:import namespace="5b96d0ec-4279-4a6e-aefb-dffb7eed477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6d0ec-4279-4a6e-aefb-dffb7eed477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b96d0ec-4279-4a6e-aefb-dffb7eed477a" xsi:nil="true"/>
  </documentManagement>
</p:properties>
</file>

<file path=customXml/itemProps1.xml><?xml version="1.0" encoding="utf-8"?>
<ds:datastoreItem xmlns:ds="http://schemas.openxmlformats.org/officeDocument/2006/customXml" ds:itemID="{B907CA12-3BA1-4A99-8900-05AE218A62C2}">
  <ds:schemaRefs>
    <ds:schemaRef ds:uri="5b96d0ec-4279-4a6e-aefb-dffb7eed47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8D469FE-8D88-41BB-A591-E15A663557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BF0DE2-BB28-4143-B846-1CFFB02EB4A9}">
  <ds:schemaRefs>
    <ds:schemaRef ds:uri="5b96d0ec-4279-4a6e-aefb-dffb7eed47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TM03090434[[fn=Holzart]]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Holzart</vt:lpstr>
      <vt:lpstr>OJA am Limit – Wenn‘s zu viel wird!</vt:lpstr>
      <vt:lpstr>Auftrag &amp; Standortbezug</vt:lpstr>
      <vt:lpstr>Fachliche Grenzen abstecken und reflektieren</vt:lpstr>
      <vt:lpstr>Teamkultur &amp; Kommunikation</vt:lpstr>
      <vt:lpstr>Tools &amp; Hilfsmittel</vt:lpstr>
      <vt:lpstr>Gesellschaftlicher Wandel &amp; Herausforderungen </vt:lpstr>
      <vt:lpstr>Hinschauen, ansprechen, dranbleiben</vt:lpstr>
      <vt:lpstr>Podcast Empfehlungen zur Reflexion &amp; Selbstfürsorge</vt:lpstr>
      <vt:lpstr>Quellen</vt:lpstr>
      <vt:lpstr>Gruppendiskussion– Teamgrenzen gemeinsam setzen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Kammerhofer</dc:creator>
  <cp:revision>1</cp:revision>
  <dcterms:created xsi:type="dcterms:W3CDTF">2025-11-20T07:42:22Z</dcterms:created>
  <dcterms:modified xsi:type="dcterms:W3CDTF">2025-11-21T10:30:22Z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0x0101004472ABFD88315045B696595199386FC3</vt:lpwstr>
  </property>
</Properties>
</file>