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20" r:id="rId2"/>
  </p:sldMasterIdLst>
  <p:notesMasterIdLst>
    <p:notesMasterId r:id="rId29"/>
  </p:notesMasterIdLst>
  <p:sldIdLst>
    <p:sldId id="302" r:id="rId3"/>
    <p:sldId id="259" r:id="rId4"/>
    <p:sldId id="260" r:id="rId5"/>
    <p:sldId id="274" r:id="rId6"/>
    <p:sldId id="345" r:id="rId7"/>
    <p:sldId id="334" r:id="rId8"/>
    <p:sldId id="335" r:id="rId9"/>
    <p:sldId id="336" r:id="rId10"/>
    <p:sldId id="316" r:id="rId11"/>
    <p:sldId id="288" r:id="rId12"/>
    <p:sldId id="317" r:id="rId13"/>
    <p:sldId id="337" r:id="rId14"/>
    <p:sldId id="338" r:id="rId15"/>
    <p:sldId id="339" r:id="rId16"/>
    <p:sldId id="340" r:id="rId17"/>
    <p:sldId id="323" r:id="rId18"/>
    <p:sldId id="346" r:id="rId19"/>
    <p:sldId id="347" r:id="rId20"/>
    <p:sldId id="341" r:id="rId21"/>
    <p:sldId id="325" r:id="rId22"/>
    <p:sldId id="342" r:id="rId23"/>
    <p:sldId id="343" r:id="rId24"/>
    <p:sldId id="348" r:id="rId25"/>
    <p:sldId id="349" r:id="rId26"/>
    <p:sldId id="268" r:id="rId27"/>
    <p:sldId id="344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31"/>
    <a:srgbClr val="70BD4E"/>
    <a:srgbClr val="009045"/>
    <a:srgbClr val="186FAD"/>
    <a:srgbClr val="2A9243"/>
    <a:srgbClr val="C61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1063" autoAdjust="0"/>
  </p:normalViewPr>
  <p:slideViewPr>
    <p:cSldViewPr>
      <p:cViewPr varScale="1">
        <p:scale>
          <a:sx n="102" d="100"/>
          <a:sy n="102" d="100"/>
        </p:scale>
        <p:origin x="184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6D41D-7EB1-434B-9463-997A271CEA4E}" type="datetimeFigureOut">
              <a:rPr lang="de-AT" smtClean="0"/>
              <a:t>21.11.2019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8E834-2BCF-4F84-AC78-F4AE5C9D83B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19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E834-2BCF-4F84-AC78-F4AE5C9D83BF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467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Diashow Daniela &amp; Musik!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8E834-2BCF-4F84-AC78-F4AE5C9D83BF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45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E834-2BCF-4F84-AC78-F4AE5C9D83BF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5988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E834-2BCF-4F84-AC78-F4AE5C9D83BF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390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E834-2BCF-4F84-AC78-F4AE5C9D83BF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467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E834-2BCF-4F84-AC78-F4AE5C9D83BF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4670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Folien Ruth Picker?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8E834-2BCF-4F84-AC78-F4AE5C9D83BF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6061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E834-2BCF-4F84-AC78-F4AE5C9D83BF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07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76306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CEFCE4-DB78-E042-99BA-B510751CC48B}" type="datetime1">
              <a:rPr lang="de-AT" smtClean="0"/>
              <a:t>21.11.2019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E5EB69-5F8C-4EEC-BED6-7BFA21D23CA2}" type="slidenum">
              <a:rPr lang="de-AT" smtClean="0"/>
              <a:t>‹Nr.›</a:t>
            </a:fld>
            <a:endParaRPr lang="de-AT"/>
          </a:p>
        </p:txBody>
      </p:sp>
      <p:sp>
        <p:nvSpPr>
          <p:cNvPr id="10" name="Rechteck 9"/>
          <p:cNvSpPr/>
          <p:nvPr userDrawn="1"/>
        </p:nvSpPr>
        <p:spPr>
          <a:xfrm>
            <a:off x="0" y="4797152"/>
            <a:ext cx="9144000" cy="20608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44" y="5301208"/>
            <a:ext cx="1702912" cy="1080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124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87AD-B4D9-1447-B01A-C686159A9886}" type="datetime1">
              <a:rPr lang="de-AT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10B-5AAB-DF49-9877-6CCC7957A8A8}" type="datetime1">
              <a:rPr lang="de-AT" smtClean="0"/>
              <a:t>21.11.2019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360000" y="404664"/>
            <a:ext cx="8424000" cy="5418000"/>
          </a:xfrm>
          <a:prstGeom prst="rect">
            <a:avLst/>
          </a:prstGeom>
          <a:noFill/>
          <a:ln w="114300">
            <a:solidFill>
              <a:srgbClr val="C61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922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457201"/>
            <a:ext cx="4629150" cy="5403850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85F0-09F2-D647-9FF9-710DAF5E655A}" type="datetime1">
              <a:rPr lang="de-AT" smtClean="0"/>
              <a:t>21.11.2019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666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FBAC-DA13-1342-AF10-E616264F1FC3}" type="datetime1">
              <a:rPr lang="de-AT" smtClean="0"/>
              <a:t>21.11.2019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54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974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AB4D920-0A57-564B-8811-3499AD9775E1}" type="datetime1">
              <a:rPr lang="de-AT" smtClean="0"/>
              <a:t>21.11.2019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E5EB69-5F8C-4EEC-BED6-7BFA21D23CA2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Rechteck 8"/>
          <p:cNvSpPr/>
          <p:nvPr userDrawn="1"/>
        </p:nvSpPr>
        <p:spPr>
          <a:xfrm>
            <a:off x="0" y="4797152"/>
            <a:ext cx="9144000" cy="20608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301208"/>
            <a:ext cx="1702912" cy="10800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628650" y="5301208"/>
            <a:ext cx="5486400" cy="910565"/>
          </a:xfrm>
        </p:spPr>
        <p:txBody>
          <a:bodyPr lIns="0" tIns="0" rIns="0" bIns="0" anchor="t" anchorCtr="0">
            <a:normAutofit/>
          </a:bodyPr>
          <a:lstStyle>
            <a:lvl1pPr>
              <a:defRPr baseline="0">
                <a:solidFill>
                  <a:srgbClr val="C61600"/>
                </a:solidFill>
              </a:defRPr>
            </a:lvl1pPr>
          </a:lstStyle>
          <a:p>
            <a:r>
              <a:rPr lang="de-AT" sz="3200" dirty="0" err="1"/>
              <a:t>präsentationstitel</a:t>
            </a:r>
            <a:endParaRPr lang="de-DE" sz="3200" dirty="0"/>
          </a:p>
        </p:txBody>
      </p:sp>
      <p:sp>
        <p:nvSpPr>
          <p:cNvPr id="16" name="Untertitel 2"/>
          <p:cNvSpPr>
            <a:spLocks noGrp="1"/>
          </p:cNvSpPr>
          <p:nvPr>
            <p:ph type="subTitle" idx="1"/>
          </p:nvPr>
        </p:nvSpPr>
        <p:spPr>
          <a:xfrm>
            <a:off x="628650" y="5743946"/>
            <a:ext cx="5486400" cy="594358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7EB2-2E26-694E-ACD1-BBBBC6956DE7}" type="datetime1">
              <a:rPr lang="de-AT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26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876A7-EA54-5C44-A54B-98B5C212EB54}" type="datetime1">
              <a:rPr lang="de-AT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72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396B-BC71-7140-98CB-B80ED1B5FEB8}" type="datetime1">
              <a:rPr lang="de-AT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9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0B73-39B6-4841-83D9-9428164B6D05}" type="datetime1">
              <a:rPr lang="de-AT" smtClean="0"/>
              <a:t>21.11.2019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98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 cap="none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Mastertbearbeitenextformat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 cap="none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F882-3E72-2341-973B-C9C69F87C89D}" type="datetime1">
              <a:rPr lang="de-AT" smtClean="0"/>
              <a:t>21.11.2019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79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8972-2D75-AC4D-AD21-E10AB79B2481}" type="datetime1">
              <a:rPr lang="de-AT" smtClean="0"/>
              <a:t>21.11.2019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2625-8738-CA4E-B1A5-CDFD3591D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6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61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65887AD-B4D9-1447-B01A-C686159A9886}" type="datetime1">
              <a:rPr lang="de-AT" smtClean="0"/>
              <a:pPr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CF0B2625-8738-CA4E-B1A5-CDFD3591D4E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1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A213C-9989-1C4C-9427-6A17915E8BE7}" type="datetime1">
              <a:rPr lang="de-AT" smtClean="0"/>
              <a:t>21.11.2019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3DB95-F566-7640-8A85-C615231E315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80292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30" r:id="rId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cap="all" spc="200" baseline="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Font typeface="Arial"/>
        <a:buChar char="•"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/>
        <a:buChar char="•"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/>
        <a:buChar char="•"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29F2EA0-B8D6-814B-A1E4-D91024076088}" type="datetime1">
              <a:rPr lang="de-AT" smtClean="0"/>
              <a:t>21.11.2019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Präsentationstitel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0B2625-8738-CA4E-B1A5-CDFD3591D4E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65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32" r:id="rId7"/>
    <p:sldLayoutId id="2147483731" r:id="rId8"/>
    <p:sldLayoutId id="2147483727" r:id="rId9"/>
    <p:sldLayoutId id="2147483728" r:id="rId10"/>
    <p:sldLayoutId id="214748372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200" baseline="0">
          <a:solidFill>
            <a:srgbClr val="C616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4D920-0A57-564B-8811-3499AD9775E1}" type="datetime1">
              <a:rPr lang="de-AT" smtClean="0"/>
              <a:t>21.11.2019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B69-5F8C-4EEC-BED6-7BFA21D23CA2}" type="slidenum">
              <a:rPr lang="de-AT" smtClean="0"/>
              <a:t>1</a:t>
            </a:fld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5436096" y="1700808"/>
            <a:ext cx="3820541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700" b="1" dirty="0"/>
              <a:t>Herzlich Willkommen </a:t>
            </a:r>
            <a:br>
              <a:rPr lang="de-DE" sz="3700" b="1" dirty="0"/>
            </a:br>
            <a:br>
              <a:rPr lang="de-DE" sz="3700" b="1" dirty="0"/>
            </a:br>
            <a:r>
              <a:rPr lang="de-DE" sz="3700" b="1" dirty="0"/>
              <a:t>zur 12. bOJA-Fachtagung</a:t>
            </a:r>
            <a:endParaRPr lang="de-AT" sz="3700" b="1" dirty="0"/>
          </a:p>
        </p:txBody>
      </p:sp>
      <p:pic>
        <p:nvPicPr>
          <p:cNvPr id="13" name="Grafik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" y="5392842"/>
            <a:ext cx="2286000" cy="842447"/>
          </a:xfrm>
          <a:prstGeom prst="rect">
            <a:avLst/>
          </a:prstGeom>
        </p:spPr>
      </p:pic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9E93470D-7386-4C59-89C0-809D46604B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2835"/>
          <a:stretch>
            <a:fillRect/>
          </a:stretch>
        </p:blipFill>
        <p:spPr/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9118FE4-329E-4DF3-A4F3-7BF495DAF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16393"/>
            <a:ext cx="2175095" cy="62129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5E5FFE-A347-4960-9AB0-C0EC2B44D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92" y="5251585"/>
            <a:ext cx="1284014" cy="62129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4A9F72B-BE23-46D5-9C0E-9622C5BDC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02" y="5205168"/>
            <a:ext cx="1217797" cy="12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C61631"/>
                </a:solidFill>
              </a:rPr>
              <a:t>programmübersicht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611560" y="1556792"/>
            <a:ext cx="7886700" cy="49685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AT" b="1" dirty="0">
                <a:solidFill>
                  <a:srgbClr val="C61631"/>
                </a:solidFill>
              </a:rPr>
              <a:t>VORMITTAGS (9:30 – 13:00 Uhr)</a:t>
            </a:r>
          </a:p>
          <a:p>
            <a:r>
              <a:rPr lang="de-AT" dirty="0"/>
              <a:t>Vortrag: Albert Scherr</a:t>
            </a:r>
          </a:p>
          <a:p>
            <a:pPr marL="0" indent="0">
              <a:buNone/>
            </a:pPr>
            <a:r>
              <a:rPr lang="de-AT" dirty="0">
                <a:solidFill>
                  <a:srgbClr val="C61631"/>
                </a:solidFill>
              </a:rPr>
              <a:t>Kaffeepause</a:t>
            </a:r>
          </a:p>
          <a:p>
            <a:r>
              <a:rPr lang="de-AT" dirty="0"/>
              <a:t>Vortrag: Gertraud </a:t>
            </a:r>
            <a:r>
              <a:rPr lang="de-AT" dirty="0" err="1"/>
              <a:t>Pantucek</a:t>
            </a:r>
            <a:endParaRPr lang="de-AT" dirty="0"/>
          </a:p>
          <a:p>
            <a:r>
              <a:rPr lang="de-AT" dirty="0"/>
              <a:t>Input: Martina Steiner &amp; Lukas Trentini</a:t>
            </a:r>
          </a:p>
          <a:p>
            <a:pPr marL="0" indent="0">
              <a:buNone/>
            </a:pPr>
            <a:r>
              <a:rPr lang="de-AT" dirty="0">
                <a:solidFill>
                  <a:srgbClr val="C61631"/>
                </a:solidFill>
              </a:rPr>
              <a:t>Mittagessen im </a:t>
            </a:r>
            <a:r>
              <a:rPr lang="de-AT" dirty="0" err="1">
                <a:solidFill>
                  <a:srgbClr val="C61631"/>
                </a:solidFill>
              </a:rPr>
              <a:t>Congress</a:t>
            </a:r>
            <a:r>
              <a:rPr lang="de-AT" dirty="0">
                <a:solidFill>
                  <a:srgbClr val="C61631"/>
                </a:solidFill>
              </a:rPr>
              <a:t> Centrum Alpbach</a:t>
            </a:r>
          </a:p>
          <a:p>
            <a:pPr marL="0" indent="0">
              <a:buNone/>
            </a:pPr>
            <a:endParaRPr lang="de-AT" dirty="0">
              <a:solidFill>
                <a:srgbClr val="C61631"/>
              </a:solidFill>
            </a:endParaRPr>
          </a:p>
          <a:p>
            <a:pPr marL="0" indent="0">
              <a:buNone/>
            </a:pPr>
            <a:r>
              <a:rPr lang="de-AT" b="1" dirty="0">
                <a:solidFill>
                  <a:srgbClr val="C61631"/>
                </a:solidFill>
              </a:rPr>
              <a:t>NACHMITTAGS (14:30 – 17:00 Uhr)</a:t>
            </a:r>
          </a:p>
          <a:p>
            <a:r>
              <a:rPr lang="de-AT" dirty="0"/>
              <a:t>Workshops, Fachgespräche &amp; Playground</a:t>
            </a:r>
          </a:p>
          <a:p>
            <a:pPr marL="0" indent="0">
              <a:buNone/>
            </a:pPr>
            <a:r>
              <a:rPr lang="de-AT" dirty="0">
                <a:solidFill>
                  <a:srgbClr val="C61631"/>
                </a:solidFill>
              </a:rPr>
              <a:t>Vernetzungsfest im </a:t>
            </a:r>
            <a:r>
              <a:rPr lang="de-AT" dirty="0" err="1">
                <a:solidFill>
                  <a:srgbClr val="C61631"/>
                </a:solidFill>
              </a:rPr>
              <a:t>Congress</a:t>
            </a:r>
            <a:r>
              <a:rPr lang="de-AT" dirty="0">
                <a:solidFill>
                  <a:srgbClr val="C61631"/>
                </a:solidFill>
              </a:rPr>
              <a:t> Centrum Alpbach &amp; Jakober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165" y="260648"/>
            <a:ext cx="2334970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1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4800" dirty="0">
                <a:solidFill>
                  <a:srgbClr val="C61631"/>
                </a:solidFill>
              </a:rPr>
              <a:t>Vortrag</a:t>
            </a:r>
            <a:r>
              <a:rPr lang="de-AT" dirty="0">
                <a:solidFill>
                  <a:srgbClr val="C61631"/>
                </a:solidFill>
              </a:rPr>
              <a:t> 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2204863"/>
            <a:ext cx="8568952" cy="3822121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de-AT" sz="2800" b="1" u="sng" dirty="0"/>
              <a:t>Bildungspotenziale der Offenen Jugendarbeit</a:t>
            </a:r>
          </a:p>
          <a:p>
            <a:pPr marL="0" lvl="0" indent="0">
              <a:lnSpc>
                <a:spcPct val="100000"/>
              </a:lnSpc>
              <a:buNone/>
            </a:pPr>
            <a:br>
              <a:rPr lang="de-AT" sz="2400" dirty="0"/>
            </a:br>
            <a:r>
              <a:rPr lang="de-AT" sz="2400" b="1" dirty="0"/>
              <a:t>Albert Scherr </a:t>
            </a:r>
            <a:r>
              <a:rPr lang="de-AT" sz="2400" dirty="0"/>
              <a:t>| Pädagogische Hochschule Freiburg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30690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1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4D920-0A57-564B-8811-3499AD9775E1}" type="datetime1">
              <a:rPr lang="de-AT" smtClean="0"/>
              <a:t>21.11.2019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B69-5F8C-4EEC-BED6-7BFA21D23CA2}" type="slidenum">
              <a:rPr lang="de-AT" smtClean="0"/>
              <a:t>12</a:t>
            </a:fld>
            <a:endParaRPr lang="de-AT"/>
          </a:p>
        </p:txBody>
      </p:sp>
      <p:pic>
        <p:nvPicPr>
          <p:cNvPr id="13" name="Grafik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" y="5392842"/>
            <a:ext cx="2286000" cy="84244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9118FE4-329E-4DF3-A4F3-7BF495DAF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16393"/>
            <a:ext cx="2175095" cy="62129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5E5FFE-A347-4960-9AB0-C0EC2B44D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92" y="5251585"/>
            <a:ext cx="1284014" cy="62129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4A9F72B-BE23-46D5-9C0E-9622C5BDC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02" y="5205168"/>
            <a:ext cx="1217797" cy="121779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E1087B1-DD61-4086-87B9-D7689356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1268760"/>
            <a:ext cx="7344815" cy="3384375"/>
          </a:xfrm>
        </p:spPr>
        <p:txBody>
          <a:bodyPr>
            <a:normAutofit/>
          </a:bodyPr>
          <a:lstStyle/>
          <a:p>
            <a:pPr algn="ctr"/>
            <a:r>
              <a:rPr lang="de-DE" sz="5400" dirty="0">
                <a:solidFill>
                  <a:schemeClr val="tx1"/>
                </a:solidFill>
              </a:rPr>
              <a:t>KAFFEEPAUSE </a:t>
            </a:r>
            <a:br>
              <a:rPr lang="de-DE" sz="5400" dirty="0">
                <a:solidFill>
                  <a:schemeClr val="tx1"/>
                </a:solidFill>
              </a:rPr>
            </a:br>
            <a:br>
              <a:rPr lang="de-DE" sz="5400" dirty="0">
                <a:solidFill>
                  <a:schemeClr val="tx1"/>
                </a:solidFill>
              </a:rPr>
            </a:br>
            <a:r>
              <a:rPr lang="de-DE" sz="3600" dirty="0">
                <a:solidFill>
                  <a:schemeClr val="tx1"/>
                </a:solidFill>
              </a:rPr>
              <a:t>bis 11:30 Uhr</a:t>
            </a:r>
            <a:endParaRPr lang="de-DE" sz="6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05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4800" dirty="0">
                <a:solidFill>
                  <a:srgbClr val="C61631"/>
                </a:solidFill>
              </a:rPr>
              <a:t>Vortrag</a:t>
            </a:r>
            <a:r>
              <a:rPr lang="de-AT" dirty="0">
                <a:solidFill>
                  <a:srgbClr val="C61631"/>
                </a:solidFill>
              </a:rPr>
              <a:t> 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204864"/>
            <a:ext cx="8263830" cy="382212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de-AT" sz="3200" b="1" u="sng" dirty="0"/>
              <a:t>Qualifiziert</a:t>
            </a:r>
            <a:r>
              <a:rPr lang="de-AT" sz="2800" b="1" u="sng" dirty="0"/>
              <a:t> für die Offene Jugendarbeit</a:t>
            </a:r>
          </a:p>
          <a:p>
            <a:pPr marL="0" lvl="0" indent="0">
              <a:lnSpc>
                <a:spcPct val="100000"/>
              </a:lnSpc>
              <a:buNone/>
            </a:pPr>
            <a:br>
              <a:rPr lang="de-AT" sz="2400" dirty="0"/>
            </a:br>
            <a:r>
              <a:rPr lang="de-AT" sz="2400" b="1" dirty="0"/>
              <a:t>Gertraud </a:t>
            </a:r>
            <a:r>
              <a:rPr lang="de-AT" sz="2400" b="1" dirty="0" err="1"/>
              <a:t>Pantucek</a:t>
            </a:r>
            <a:r>
              <a:rPr lang="de-AT" sz="2400" dirty="0"/>
              <a:t>| FH JOANNEUM, Soziale Arbeit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988223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4800" dirty="0">
                <a:solidFill>
                  <a:srgbClr val="C61631"/>
                </a:solidFill>
              </a:rPr>
              <a:t>Ein kritischer Dialog</a:t>
            </a:r>
            <a:r>
              <a:rPr lang="de-AT" dirty="0">
                <a:solidFill>
                  <a:srgbClr val="C61631"/>
                </a:solidFill>
              </a:rPr>
              <a:t> 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132857"/>
            <a:ext cx="8263830" cy="389412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de-AT" sz="3200" b="1" u="sng" dirty="0"/>
              <a:t>„Alles Bildung! Oder was?“ </a:t>
            </a:r>
          </a:p>
          <a:p>
            <a:pPr marL="0" lvl="0" indent="0">
              <a:lnSpc>
                <a:spcPct val="100000"/>
              </a:lnSpc>
              <a:buNone/>
            </a:pPr>
            <a:endParaRPr lang="de-AT" sz="2800" b="1" dirty="0">
              <a:solidFill>
                <a:srgbClr val="C6163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Martina Steiner &amp; Lukas Trentini</a:t>
            </a:r>
            <a:br>
              <a:rPr lang="de-AT" sz="2400" b="1" dirty="0"/>
            </a:br>
            <a:r>
              <a:rPr lang="de-AT" sz="2400" dirty="0"/>
              <a:t>POJAT - Plattform Offene Jugendarbeit Tirol</a:t>
            </a:r>
            <a:br>
              <a:rPr lang="de-AT" sz="2400" dirty="0"/>
            </a:br>
            <a:r>
              <a:rPr lang="de-AT" sz="2400" dirty="0"/>
              <a:t>&amp; bOJA-Vorstand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27360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1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4D920-0A57-564B-8811-3499AD9775E1}" type="datetime1">
              <a:rPr lang="de-AT" smtClean="0"/>
              <a:t>21.11.2019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B69-5F8C-4EEC-BED6-7BFA21D23CA2}" type="slidenum">
              <a:rPr lang="de-AT" smtClean="0"/>
              <a:t>15</a:t>
            </a:fld>
            <a:endParaRPr lang="de-AT"/>
          </a:p>
        </p:txBody>
      </p:sp>
      <p:pic>
        <p:nvPicPr>
          <p:cNvPr id="13" name="Grafik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" y="5392842"/>
            <a:ext cx="2286000" cy="84244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9118FE4-329E-4DF3-A4F3-7BF495DAF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16393"/>
            <a:ext cx="2175095" cy="62129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5E5FFE-A347-4960-9AB0-C0EC2B44D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92" y="5251585"/>
            <a:ext cx="1284014" cy="62129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4A9F72B-BE23-46D5-9C0E-9622C5BDC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02" y="5205168"/>
            <a:ext cx="1217797" cy="121779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E1087B1-DD61-4086-87B9-D7689356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1268760"/>
            <a:ext cx="7344815" cy="3384375"/>
          </a:xfrm>
        </p:spPr>
        <p:txBody>
          <a:bodyPr>
            <a:normAutofit/>
          </a:bodyPr>
          <a:lstStyle/>
          <a:p>
            <a:pPr algn="ctr"/>
            <a:r>
              <a:rPr lang="de-DE" sz="5400" dirty="0" err="1">
                <a:solidFill>
                  <a:schemeClr val="tx1"/>
                </a:solidFill>
              </a:rPr>
              <a:t>mittagsPAUSE</a:t>
            </a:r>
            <a:r>
              <a:rPr lang="de-DE" sz="5400" dirty="0">
                <a:solidFill>
                  <a:schemeClr val="tx1"/>
                </a:solidFill>
              </a:rPr>
              <a:t> </a:t>
            </a:r>
            <a:br>
              <a:rPr lang="de-DE" sz="5400" dirty="0">
                <a:solidFill>
                  <a:schemeClr val="tx1"/>
                </a:solidFill>
              </a:rPr>
            </a:br>
            <a:br>
              <a:rPr lang="de-DE" sz="5400" dirty="0">
                <a:solidFill>
                  <a:schemeClr val="tx1"/>
                </a:solidFill>
              </a:rPr>
            </a:br>
            <a:r>
              <a:rPr lang="de-DE" sz="3600" dirty="0">
                <a:solidFill>
                  <a:schemeClr val="tx1"/>
                </a:solidFill>
              </a:rPr>
              <a:t>bis 14:30 Uhr</a:t>
            </a:r>
            <a:endParaRPr lang="de-DE" sz="6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17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670676" cy="15841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AT" sz="3300" dirty="0">
                <a:solidFill>
                  <a:srgbClr val="C61631"/>
                </a:solidFill>
              </a:rPr>
              <a:t>Workshops,</a:t>
            </a:r>
            <a:br>
              <a:rPr lang="de-AT" sz="3300" dirty="0">
                <a:solidFill>
                  <a:srgbClr val="C61631"/>
                </a:solidFill>
              </a:rPr>
            </a:br>
            <a:r>
              <a:rPr lang="de-AT" sz="3300" dirty="0">
                <a:solidFill>
                  <a:schemeClr val="tx1"/>
                </a:solidFill>
              </a:rPr>
              <a:t>Fachgespräche</a:t>
            </a:r>
            <a:r>
              <a:rPr lang="de-AT" sz="3300" dirty="0">
                <a:solidFill>
                  <a:srgbClr val="C61631"/>
                </a:solidFill>
              </a:rPr>
              <a:t> &amp; </a:t>
            </a:r>
            <a:br>
              <a:rPr lang="de-AT" sz="3300" dirty="0">
                <a:solidFill>
                  <a:srgbClr val="C61631"/>
                </a:solidFill>
              </a:rPr>
            </a:br>
            <a:r>
              <a:rPr lang="de-AT" sz="3300" dirty="0">
                <a:solidFill>
                  <a:srgbClr val="C61631"/>
                </a:solidFill>
              </a:rPr>
              <a:t>Playground</a:t>
            </a:r>
            <a:endParaRPr lang="de-DE" sz="3300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560" y="2420888"/>
            <a:ext cx="7848872" cy="424847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AT" sz="2800" b="1" dirty="0"/>
              <a:t>14:30 – 17:00 Uhr</a:t>
            </a:r>
            <a:br>
              <a:rPr lang="de-AT" sz="2800" b="1" dirty="0"/>
            </a:br>
            <a:endParaRPr lang="de-AT" sz="28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AT" sz="2800" dirty="0">
                <a:solidFill>
                  <a:srgbClr val="C61631"/>
                </a:solidFill>
              </a:rPr>
              <a:t> </a:t>
            </a:r>
            <a:r>
              <a:rPr lang="de-AT" sz="2800" b="1" dirty="0">
                <a:solidFill>
                  <a:srgbClr val="C61631"/>
                </a:solidFill>
              </a:rPr>
              <a:t>Ebene 1 </a:t>
            </a:r>
            <a:r>
              <a:rPr lang="de-AT" sz="2800" dirty="0"/>
              <a:t>im </a:t>
            </a:r>
            <a:r>
              <a:rPr lang="de-AT" sz="2800" dirty="0" err="1"/>
              <a:t>Congress</a:t>
            </a:r>
            <a:r>
              <a:rPr lang="de-AT" sz="2800" dirty="0"/>
              <a:t> Centrum Alpbach</a:t>
            </a:r>
            <a:endParaRPr lang="de-AT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AT" sz="2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AT" sz="1200" b="1" dirty="0">
              <a:solidFill>
                <a:srgbClr val="C6163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de-AT" sz="3200" b="1" dirty="0">
                <a:solidFill>
                  <a:srgbClr val="C61631"/>
                </a:solidFill>
              </a:rPr>
            </a:br>
            <a:r>
              <a:rPr lang="de-AT" sz="3900" b="1" cap="all" spc="200" dirty="0">
                <a:solidFill>
                  <a:srgbClr val="C61631"/>
                </a:solidFill>
                <a:latin typeface="+mj-lt"/>
                <a:ea typeface="+mj-ea"/>
                <a:cs typeface="+mj-cs"/>
              </a:rPr>
              <a:t>VERNETZUNGSFEST </a:t>
            </a:r>
            <a:br>
              <a:rPr lang="de-AT" sz="3200" b="1" dirty="0">
                <a:solidFill>
                  <a:srgbClr val="C61631"/>
                </a:solidFill>
              </a:rPr>
            </a:br>
            <a:endParaRPr lang="de-AT" sz="3200" b="1" dirty="0">
              <a:solidFill>
                <a:srgbClr val="C6163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AT" sz="2800" b="1" dirty="0"/>
              <a:t>19:00</a:t>
            </a:r>
            <a:r>
              <a:rPr lang="de-AT" sz="2800" dirty="0"/>
              <a:t> </a:t>
            </a:r>
            <a:r>
              <a:rPr lang="de-AT" sz="2800" b="1" dirty="0"/>
              <a:t>Uhr</a:t>
            </a:r>
            <a:br>
              <a:rPr lang="de-AT" sz="2800" b="1" dirty="0"/>
            </a:br>
            <a:endParaRPr lang="de-AT" sz="28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AT" sz="2800" dirty="0">
                <a:solidFill>
                  <a:srgbClr val="C61631"/>
                </a:solidFill>
              </a:rPr>
              <a:t> </a:t>
            </a:r>
            <a:r>
              <a:rPr lang="de-AT" sz="2800" b="1" dirty="0">
                <a:solidFill>
                  <a:srgbClr val="C61631"/>
                </a:solidFill>
              </a:rPr>
              <a:t>Ebene 2 </a:t>
            </a:r>
            <a:r>
              <a:rPr lang="de-AT" sz="2800" dirty="0"/>
              <a:t>im </a:t>
            </a:r>
            <a:r>
              <a:rPr lang="de-AT" sz="2800" dirty="0" err="1"/>
              <a:t>Congress</a:t>
            </a:r>
            <a:r>
              <a:rPr lang="de-AT" sz="2800" dirty="0"/>
              <a:t> Centrum Alpbach</a:t>
            </a:r>
            <a:br>
              <a:rPr lang="de-AT" sz="2800" dirty="0"/>
            </a:br>
            <a:endParaRPr lang="de-AT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AT" sz="2800" b="1" dirty="0"/>
              <a:t>Ab 21:00</a:t>
            </a:r>
            <a:r>
              <a:rPr lang="de-AT" sz="2800" dirty="0"/>
              <a:t> </a:t>
            </a:r>
            <a:r>
              <a:rPr lang="de-AT" sz="2800" b="1" dirty="0"/>
              <a:t>Uhr </a:t>
            </a:r>
            <a:r>
              <a:rPr lang="de-AT" sz="2800" dirty="0"/>
              <a:t>im Gasthof Jakober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847040" cy="11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740" y="468032"/>
            <a:ext cx="7886700" cy="1325563"/>
          </a:xfrm>
        </p:spPr>
        <p:txBody>
          <a:bodyPr>
            <a:normAutofit/>
          </a:bodyPr>
          <a:lstStyle/>
          <a:p>
            <a:r>
              <a:rPr lang="de-AT" sz="4800" dirty="0">
                <a:solidFill>
                  <a:srgbClr val="C61631"/>
                </a:solidFill>
              </a:rPr>
              <a:t>FACHGESPRÄCH I</a:t>
            </a:r>
            <a:br>
              <a:rPr lang="de-AT" sz="4800" dirty="0">
                <a:solidFill>
                  <a:srgbClr val="C61631"/>
                </a:solidFill>
              </a:rPr>
            </a:br>
            <a:r>
              <a:rPr lang="de-AT" sz="3100" dirty="0">
                <a:solidFill>
                  <a:srgbClr val="C61631"/>
                </a:solidFill>
              </a:rPr>
              <a:t>14:30 – 15:30 Uhr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5740" y="2060848"/>
            <a:ext cx="8229650" cy="432912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de-AT" sz="3200" b="1" u="sng" dirty="0"/>
              <a:t>Chancengerechtigkeit fördern</a:t>
            </a:r>
          </a:p>
          <a:p>
            <a:pPr marL="0" lvl="0" indent="0">
              <a:lnSpc>
                <a:spcPct val="100000"/>
              </a:lnSpc>
              <a:buNone/>
            </a:pPr>
            <a:endParaRPr lang="de-AT" sz="2400" dirty="0"/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dirty="0"/>
              <a:t>Mit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Albert Scherr</a:t>
            </a:r>
            <a:br>
              <a:rPr lang="de-AT" sz="2400" dirty="0"/>
            </a:br>
            <a:r>
              <a:rPr lang="de-AT" sz="2400" dirty="0"/>
              <a:t>ehem. Pädagogische Hochschule Freiburg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Georg </a:t>
            </a:r>
            <a:r>
              <a:rPr lang="de-AT" sz="2400" b="1" dirty="0" err="1"/>
              <a:t>Schärmer</a:t>
            </a:r>
            <a:br>
              <a:rPr lang="de-AT" sz="2400" dirty="0"/>
            </a:br>
            <a:r>
              <a:rPr lang="de-AT" sz="2400" dirty="0"/>
              <a:t>Caritas Tirol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Michaela Moser</a:t>
            </a:r>
            <a:br>
              <a:rPr lang="de-AT" sz="2400" dirty="0"/>
            </a:br>
            <a:r>
              <a:rPr lang="de-AT" sz="2400" dirty="0"/>
              <a:t>Ilse Arlt Institut der FH St. Pölten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Lukas Trentini</a:t>
            </a:r>
            <a:br>
              <a:rPr lang="de-AT" sz="2400" dirty="0"/>
            </a:br>
            <a:r>
              <a:rPr lang="de-AT" sz="2400" dirty="0"/>
              <a:t>POJAT – Dachverband Offene Jugendarbeit Tirol &amp; bOJA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849641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800" dirty="0">
                <a:solidFill>
                  <a:srgbClr val="C61631"/>
                </a:solidFill>
              </a:rPr>
              <a:t>FACHGESPRÄCH</a:t>
            </a:r>
            <a:br>
              <a:rPr lang="de-AT" sz="4800" dirty="0">
                <a:solidFill>
                  <a:srgbClr val="C61631"/>
                </a:solidFill>
              </a:rPr>
            </a:br>
            <a:r>
              <a:rPr lang="de-AT" sz="3100" dirty="0">
                <a:solidFill>
                  <a:srgbClr val="C61631"/>
                </a:solidFill>
              </a:rPr>
              <a:t>16:00 – 17:00 Uhr </a:t>
            </a:r>
            <a:endParaRPr lang="de-DE" sz="3100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6675" y="1844824"/>
            <a:ext cx="8263830" cy="4464496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de-AT" sz="3200" b="1" u="sng" dirty="0"/>
              <a:t>Für die OJA qualifizieren</a:t>
            </a:r>
          </a:p>
          <a:p>
            <a:pPr marL="0" lvl="0" indent="0">
              <a:lnSpc>
                <a:spcPct val="100000"/>
              </a:lnSpc>
              <a:buNone/>
            </a:pPr>
            <a:endParaRPr lang="de-AT" sz="2400" dirty="0"/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dirty="0"/>
              <a:t>Mit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Florian Arlt</a:t>
            </a:r>
            <a:br>
              <a:rPr lang="de-AT" sz="2400" dirty="0"/>
            </a:br>
            <a:r>
              <a:rPr lang="de-AT" sz="2400" dirty="0"/>
              <a:t>Steirischer Dachverband der Offenen Jugendarbeit &amp; bOJA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Gertraud </a:t>
            </a:r>
            <a:r>
              <a:rPr lang="de-AT" sz="2400" b="1" dirty="0" err="1"/>
              <a:t>Pantucek</a:t>
            </a:r>
            <a:br>
              <a:rPr lang="de-AT" sz="2400" dirty="0"/>
            </a:br>
            <a:r>
              <a:rPr lang="de-AT" sz="2400" dirty="0"/>
              <a:t>FH Joanneum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Klaus Schreiner</a:t>
            </a:r>
            <a:br>
              <a:rPr lang="de-AT" sz="2400" dirty="0"/>
            </a:br>
            <a:r>
              <a:rPr lang="de-AT" sz="2400" dirty="0" err="1"/>
              <a:t>aufZAQ</a:t>
            </a:r>
            <a:r>
              <a:rPr lang="de-AT" sz="2400" dirty="0"/>
              <a:t> - Zertifizierte </a:t>
            </a:r>
            <a:r>
              <a:rPr lang="de-AT" sz="2400" dirty="0" err="1"/>
              <a:t>AusbildungsQualität</a:t>
            </a:r>
            <a:r>
              <a:rPr lang="de-AT" sz="2400" dirty="0"/>
              <a:t> für die Kinder- und Jugendarbeit</a:t>
            </a:r>
          </a:p>
        </p:txBody>
      </p:sp>
    </p:spTree>
    <p:extLst>
      <p:ext uri="{BB962C8B-B14F-4D97-AF65-F5344CB8AC3E}">
        <p14:creationId xmlns:p14="http://schemas.microsoft.com/office/powerpoint/2010/main" val="2818905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4D920-0A57-564B-8811-3499AD9775E1}" type="datetime1">
              <a:rPr lang="de-AT" smtClean="0"/>
              <a:t>21.11.2019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B69-5F8C-4EEC-BED6-7BFA21D23CA2}" type="slidenum">
              <a:rPr lang="de-AT" smtClean="0"/>
              <a:t>19</a:t>
            </a:fld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5436096" y="1700808"/>
            <a:ext cx="3820541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700" b="1" dirty="0"/>
              <a:t>Herzlich Willkommen </a:t>
            </a:r>
            <a:br>
              <a:rPr lang="de-DE" sz="3700" b="1" dirty="0"/>
            </a:br>
            <a:br>
              <a:rPr lang="de-DE" sz="3700" b="1" dirty="0"/>
            </a:br>
            <a:r>
              <a:rPr lang="de-DE" sz="3700" b="1" dirty="0"/>
              <a:t>zur 12. bOJA-Fachtagung</a:t>
            </a:r>
            <a:endParaRPr lang="de-AT" sz="3700" b="1" dirty="0"/>
          </a:p>
        </p:txBody>
      </p:sp>
      <p:pic>
        <p:nvPicPr>
          <p:cNvPr id="13" name="Grafik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" y="5392842"/>
            <a:ext cx="2286000" cy="842447"/>
          </a:xfrm>
          <a:prstGeom prst="rect">
            <a:avLst/>
          </a:prstGeom>
        </p:spPr>
      </p:pic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9E93470D-7386-4C59-89C0-809D46604B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2835"/>
          <a:stretch>
            <a:fillRect/>
          </a:stretch>
        </p:blipFill>
        <p:spPr/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9118FE4-329E-4DF3-A4F3-7BF495DAF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16393"/>
            <a:ext cx="2175095" cy="62129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5E5FFE-A347-4960-9AB0-C0EC2B44D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92" y="5251585"/>
            <a:ext cx="1284014" cy="62129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4A9F72B-BE23-46D5-9C0E-9622C5BDC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02" y="5205168"/>
            <a:ext cx="1217797" cy="12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3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886700" cy="1325563"/>
          </a:xfrm>
        </p:spPr>
        <p:txBody>
          <a:bodyPr/>
          <a:lstStyle/>
          <a:p>
            <a:r>
              <a:rPr lang="de-AT" sz="4800" dirty="0">
                <a:solidFill>
                  <a:srgbClr val="C61631"/>
                </a:solidFill>
              </a:rPr>
              <a:t>ERÖFFNUNG</a:t>
            </a:r>
            <a:r>
              <a:rPr lang="de-DE" dirty="0">
                <a:solidFill>
                  <a:srgbClr val="C61631"/>
                </a:solidFill>
                <a:effectLst/>
              </a:rPr>
              <a:t> 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8496944" cy="440414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AT" sz="3200" b="1" dirty="0"/>
              <a:t>Ines </a:t>
            </a:r>
            <a:r>
              <a:rPr lang="de-AT" sz="3200" b="1" dirty="0" err="1"/>
              <a:t>Bürgler</a:t>
            </a:r>
            <a:endParaRPr lang="de-AT" sz="3200" b="1" dirty="0"/>
          </a:p>
          <a:p>
            <a:pPr marL="0" indent="0">
              <a:lnSpc>
                <a:spcPct val="110000"/>
              </a:lnSpc>
              <a:buNone/>
            </a:pPr>
            <a:r>
              <a:rPr lang="de-AT" sz="3200" dirty="0"/>
              <a:t>Land Tirol, Vorständin Abteilung Gesellschaft und Arbeit</a:t>
            </a:r>
          </a:p>
          <a:p>
            <a:pPr marL="0" indent="0">
              <a:lnSpc>
                <a:spcPct val="110000"/>
              </a:lnSpc>
              <a:buNone/>
            </a:pPr>
            <a:endParaRPr lang="de-AT" sz="3200" b="1" dirty="0"/>
          </a:p>
          <a:p>
            <a:pPr marL="0" indent="0">
              <a:lnSpc>
                <a:spcPct val="110000"/>
              </a:lnSpc>
              <a:buNone/>
            </a:pPr>
            <a:r>
              <a:rPr lang="de-AT" sz="3200" b="1" dirty="0"/>
              <a:t>Daniela Kern-Stoiber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AT" sz="3200" dirty="0"/>
              <a:t>bOJA-Geschäftsführung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847040" cy="11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39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C61631"/>
                </a:solidFill>
              </a:rPr>
              <a:t>programmübersicht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683568" y="2204864"/>
            <a:ext cx="7814692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b="1" dirty="0">
                <a:solidFill>
                  <a:srgbClr val="C61631"/>
                </a:solidFill>
              </a:rPr>
              <a:t>VORMITTAGS:</a:t>
            </a:r>
          </a:p>
          <a:p>
            <a:r>
              <a:rPr lang="de-AT" dirty="0"/>
              <a:t>Guten Morgen Alpbach!</a:t>
            </a:r>
          </a:p>
          <a:p>
            <a:r>
              <a:rPr lang="de-AT" dirty="0"/>
              <a:t>Workshops, Fachgespräche &amp; Playground</a:t>
            </a:r>
          </a:p>
          <a:p>
            <a:r>
              <a:rPr lang="de-DE" dirty="0"/>
              <a:t>Verabschiedung und Ausblick auf 2020</a:t>
            </a:r>
          </a:p>
          <a:p>
            <a:pPr marL="0" indent="0">
              <a:buNone/>
            </a:pPr>
            <a:r>
              <a:rPr lang="de-AT" dirty="0">
                <a:solidFill>
                  <a:srgbClr val="C61631"/>
                </a:solidFill>
              </a:rPr>
              <a:t>Mittagessen im </a:t>
            </a:r>
            <a:r>
              <a:rPr lang="de-AT" dirty="0" err="1">
                <a:solidFill>
                  <a:srgbClr val="C61631"/>
                </a:solidFill>
              </a:rPr>
              <a:t>Congress</a:t>
            </a:r>
            <a:r>
              <a:rPr lang="de-AT" dirty="0">
                <a:solidFill>
                  <a:srgbClr val="C61631"/>
                </a:solidFill>
              </a:rPr>
              <a:t> Centrum Alpbach</a:t>
            </a:r>
          </a:p>
          <a:p>
            <a:pPr marL="0" indent="0">
              <a:buNone/>
            </a:pPr>
            <a:endParaRPr lang="de-AT" dirty="0">
              <a:solidFill>
                <a:srgbClr val="C6163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165" y="260648"/>
            <a:ext cx="2334970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84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1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4D920-0A57-564B-8811-3499AD9775E1}" type="datetime1">
              <a:rPr lang="de-AT" smtClean="0"/>
              <a:t>21.11.2019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B69-5F8C-4EEC-BED6-7BFA21D23CA2}" type="slidenum">
              <a:rPr lang="de-AT" smtClean="0"/>
              <a:t>21</a:t>
            </a:fld>
            <a:endParaRPr lang="de-AT"/>
          </a:p>
        </p:txBody>
      </p:sp>
      <p:pic>
        <p:nvPicPr>
          <p:cNvPr id="13" name="Grafik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" y="5392842"/>
            <a:ext cx="2286000" cy="84244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9118FE4-329E-4DF3-A4F3-7BF495DAF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16393"/>
            <a:ext cx="2175095" cy="62129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5E5FFE-A347-4960-9AB0-C0EC2B44D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92" y="5251585"/>
            <a:ext cx="1284014" cy="62129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4A9F72B-BE23-46D5-9C0E-9622C5BDC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02" y="5205168"/>
            <a:ext cx="1217797" cy="121779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E1087B1-DD61-4086-87B9-D7689356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1268760"/>
            <a:ext cx="7344815" cy="3384375"/>
          </a:xfrm>
        </p:spPr>
        <p:txBody>
          <a:bodyPr>
            <a:normAutofit/>
          </a:bodyPr>
          <a:lstStyle/>
          <a:p>
            <a:pPr algn="ctr"/>
            <a:r>
              <a:rPr lang="de-DE" sz="5400" dirty="0">
                <a:solidFill>
                  <a:schemeClr val="tx1"/>
                </a:solidFill>
              </a:rPr>
              <a:t>Guten Morgen Alpbach!</a:t>
            </a:r>
            <a:endParaRPr lang="de-DE" sz="6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6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670676" cy="15841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AT" sz="3600" dirty="0">
                <a:solidFill>
                  <a:srgbClr val="C61631"/>
                </a:solidFill>
              </a:rPr>
              <a:t>Workshops,</a:t>
            </a:r>
            <a:br>
              <a:rPr lang="de-AT" sz="3600" dirty="0">
                <a:solidFill>
                  <a:srgbClr val="C61631"/>
                </a:solidFill>
              </a:rPr>
            </a:br>
            <a:r>
              <a:rPr lang="de-AT" sz="3600" dirty="0">
                <a:solidFill>
                  <a:schemeClr val="tx1"/>
                </a:solidFill>
              </a:rPr>
              <a:t>Fachgespräche</a:t>
            </a:r>
            <a:r>
              <a:rPr lang="de-AT" sz="3600" dirty="0">
                <a:solidFill>
                  <a:srgbClr val="C61631"/>
                </a:solidFill>
              </a:rPr>
              <a:t> &amp; </a:t>
            </a:r>
            <a:br>
              <a:rPr lang="de-AT" sz="3600" dirty="0">
                <a:solidFill>
                  <a:srgbClr val="C61631"/>
                </a:solidFill>
              </a:rPr>
            </a:br>
            <a:r>
              <a:rPr lang="de-AT" sz="3600" dirty="0">
                <a:solidFill>
                  <a:srgbClr val="C61631"/>
                </a:solidFill>
              </a:rPr>
              <a:t>Playground</a:t>
            </a:r>
            <a:endParaRPr lang="de-DE" sz="3600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560" y="2564904"/>
            <a:ext cx="7848872" cy="410445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AT" sz="2800" b="1" dirty="0"/>
              <a:t>14:30 – 17:00 Uhr</a:t>
            </a:r>
            <a:br>
              <a:rPr lang="de-AT" sz="2800" b="1" dirty="0"/>
            </a:br>
            <a:endParaRPr lang="de-AT" sz="28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AT" sz="2800" dirty="0">
                <a:solidFill>
                  <a:srgbClr val="C61631"/>
                </a:solidFill>
              </a:rPr>
              <a:t> </a:t>
            </a:r>
            <a:r>
              <a:rPr lang="de-AT" sz="2800" b="1" dirty="0">
                <a:solidFill>
                  <a:srgbClr val="C61631"/>
                </a:solidFill>
              </a:rPr>
              <a:t>Ebene 1 </a:t>
            </a:r>
            <a:r>
              <a:rPr lang="de-AT" sz="2800" dirty="0"/>
              <a:t>im </a:t>
            </a:r>
            <a:r>
              <a:rPr lang="de-AT" sz="2800" dirty="0" err="1"/>
              <a:t>Congress</a:t>
            </a:r>
            <a:r>
              <a:rPr lang="de-AT" sz="2800" dirty="0"/>
              <a:t> Centrum Alpbach</a:t>
            </a:r>
            <a:endParaRPr lang="de-AT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AT" sz="2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de-AT" sz="3200" b="1" dirty="0">
                <a:solidFill>
                  <a:srgbClr val="C61631"/>
                </a:solidFill>
              </a:rPr>
            </a:br>
            <a:endParaRPr lang="de-AT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847040" cy="11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18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de-AT" sz="4800" dirty="0">
                <a:solidFill>
                  <a:srgbClr val="C61631"/>
                </a:solidFill>
              </a:rPr>
              <a:t>FACHGESPRÄCH I</a:t>
            </a:r>
            <a:br>
              <a:rPr lang="de-AT" sz="4800" dirty="0">
                <a:solidFill>
                  <a:srgbClr val="C61631"/>
                </a:solidFill>
              </a:rPr>
            </a:br>
            <a:r>
              <a:rPr lang="de-AT" sz="2800" dirty="0">
                <a:solidFill>
                  <a:srgbClr val="C61631"/>
                </a:solidFill>
              </a:rPr>
              <a:t>9:30 – 10:30 </a:t>
            </a:r>
            <a:r>
              <a:rPr lang="de-AT" sz="2800" dirty="0" err="1">
                <a:solidFill>
                  <a:srgbClr val="C61631"/>
                </a:solidFill>
              </a:rPr>
              <a:t>UHr</a:t>
            </a:r>
            <a:r>
              <a:rPr lang="de-AT" sz="2800" dirty="0">
                <a:solidFill>
                  <a:srgbClr val="C61631"/>
                </a:solidFill>
              </a:rPr>
              <a:t> 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916832"/>
            <a:ext cx="8263830" cy="4248472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de-AT" sz="3200" b="1" u="sng" dirty="0"/>
              <a:t>Wirkung messen – Qualität in der OJA</a:t>
            </a:r>
            <a:endParaRPr lang="de-AT" sz="2400" dirty="0"/>
          </a:p>
          <a:p>
            <a:pPr marL="0" lvl="0" indent="0">
              <a:lnSpc>
                <a:spcPct val="100000"/>
              </a:lnSpc>
              <a:buNone/>
            </a:pPr>
            <a:endParaRPr lang="de-AT" sz="2400" dirty="0"/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dirty="0"/>
              <a:t>Mit…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Martina Steiner</a:t>
            </a:r>
            <a:br>
              <a:rPr lang="de-AT" sz="2400" dirty="0"/>
            </a:br>
            <a:r>
              <a:rPr lang="de-AT" sz="2400" dirty="0"/>
              <a:t>POJAT – Dachverband Offene Jugendarbeit Tirol &amp; bOJA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Eva Häfele</a:t>
            </a:r>
            <a:br>
              <a:rPr lang="de-AT" sz="2400" dirty="0"/>
            </a:br>
            <a:r>
              <a:rPr lang="de-AT" sz="2400" dirty="0"/>
              <a:t>worknet.at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Christoph Walser</a:t>
            </a:r>
            <a:br>
              <a:rPr lang="de-AT" sz="2400" dirty="0"/>
            </a:br>
            <a:r>
              <a:rPr lang="de-AT" sz="2400" dirty="0"/>
              <a:t>Wirtschaftskammer Tirol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b="1" dirty="0"/>
              <a:t>Markus Gander</a:t>
            </a:r>
            <a:br>
              <a:rPr lang="de-AT" sz="2400" dirty="0"/>
            </a:br>
            <a:r>
              <a:rPr lang="de-AT" sz="2400" dirty="0"/>
              <a:t>infoklick.ch - Kinder- und Jugendförderung Schweiz</a:t>
            </a:r>
          </a:p>
        </p:txBody>
      </p:sp>
    </p:spTree>
    <p:extLst>
      <p:ext uri="{BB962C8B-B14F-4D97-AF65-F5344CB8AC3E}">
        <p14:creationId xmlns:p14="http://schemas.microsoft.com/office/powerpoint/2010/main" val="386729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2032548"/>
            <a:ext cx="8263830" cy="4322215"/>
          </a:xfrm>
        </p:spPr>
        <p:txBody>
          <a:bodyPr>
            <a:normAutofit fontScale="47500" lnSpcReduction="20000"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de-AT" sz="5100" b="1" u="sng" dirty="0"/>
              <a:t>Übergänge begleiten – Von der Schule zum Beruf </a:t>
            </a:r>
          </a:p>
          <a:p>
            <a:pPr marL="0" lvl="0" indent="0">
              <a:lnSpc>
                <a:spcPct val="100000"/>
              </a:lnSpc>
              <a:buNone/>
            </a:pPr>
            <a:endParaRPr lang="de-AT" sz="2400" dirty="0"/>
          </a:p>
          <a:p>
            <a:pPr marL="0" lvl="0" indent="0">
              <a:lnSpc>
                <a:spcPct val="100000"/>
              </a:lnSpc>
              <a:buNone/>
            </a:pPr>
            <a:r>
              <a:rPr lang="de-AT" sz="4500" dirty="0"/>
              <a:t>Mit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4500" b="1" dirty="0"/>
              <a:t>Manuela </a:t>
            </a:r>
            <a:r>
              <a:rPr lang="de-AT" sz="4500" b="1" dirty="0" err="1"/>
              <a:t>Smertnik</a:t>
            </a:r>
            <a:br>
              <a:rPr lang="de-AT" sz="4500" dirty="0"/>
            </a:br>
            <a:r>
              <a:rPr lang="de-AT" sz="4500" dirty="0"/>
              <a:t>Verein Wiener Jugendzentren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4500" b="1" dirty="0"/>
              <a:t>Werner Mayr</a:t>
            </a:r>
            <a:br>
              <a:rPr lang="de-AT" sz="4500" dirty="0"/>
            </a:br>
            <a:r>
              <a:rPr lang="de-AT" sz="4500" dirty="0"/>
              <a:t>Bildungsdirektion Tirol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4500" b="1" dirty="0"/>
              <a:t>Roland Löffler</a:t>
            </a:r>
            <a:br>
              <a:rPr lang="de-AT" sz="4500" dirty="0"/>
            </a:br>
            <a:r>
              <a:rPr lang="de-AT" sz="4500" dirty="0"/>
              <a:t>Österreichisches Institut für Berufsbildungsforschung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4500" b="1" dirty="0"/>
              <a:t>Florian Reiner</a:t>
            </a:r>
            <a:br>
              <a:rPr lang="de-AT" sz="4500" dirty="0"/>
            </a:br>
            <a:r>
              <a:rPr lang="de-AT" sz="4500" dirty="0"/>
              <a:t>ARGE Jugendcoaching Tirol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4500" b="1" dirty="0"/>
              <a:t>Martin Hagen</a:t>
            </a:r>
            <a:br>
              <a:rPr lang="de-AT" sz="4500" dirty="0"/>
            </a:br>
            <a:r>
              <a:rPr lang="de-AT" sz="4500" dirty="0"/>
              <a:t>Offene Jugendarbeit Dornbirn &amp; bOJA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68631F-6D05-4EF3-8AA3-346E57C272F8}"/>
              </a:ext>
            </a:extLst>
          </p:cNvPr>
          <p:cNvSpPr txBox="1">
            <a:spLocks/>
          </p:cNvSpPr>
          <p:nvPr/>
        </p:nvSpPr>
        <p:spPr>
          <a:xfrm>
            <a:off x="781050" y="5175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200" baseline="0">
                <a:solidFill>
                  <a:srgbClr val="C61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4800" dirty="0">
                <a:solidFill>
                  <a:srgbClr val="C61631"/>
                </a:solidFill>
              </a:rPr>
              <a:t>FACHGESPRÄCH II</a:t>
            </a:r>
            <a:br>
              <a:rPr lang="de-AT" sz="4800" dirty="0">
                <a:solidFill>
                  <a:srgbClr val="C61631"/>
                </a:solidFill>
              </a:rPr>
            </a:br>
            <a:r>
              <a:rPr lang="de-AT" sz="2800" dirty="0">
                <a:solidFill>
                  <a:srgbClr val="C61631"/>
                </a:solidFill>
              </a:rPr>
              <a:t>11:00 – 12:00 </a:t>
            </a:r>
            <a:r>
              <a:rPr lang="de-AT" sz="2800" dirty="0" err="1">
                <a:solidFill>
                  <a:srgbClr val="C61631"/>
                </a:solidFill>
              </a:rPr>
              <a:t>UHr</a:t>
            </a:r>
            <a:r>
              <a:rPr lang="de-AT" sz="2800" dirty="0">
                <a:solidFill>
                  <a:srgbClr val="C61631"/>
                </a:solidFill>
              </a:rPr>
              <a:t> </a:t>
            </a:r>
            <a:endParaRPr lang="de-DE" dirty="0">
              <a:solidFill>
                <a:srgbClr val="C616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90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886700" cy="1325563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C61631"/>
                </a:solidFill>
              </a:rPr>
              <a:t>Verabschiedung und Ausblick auf 2020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4" cy="391929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de-AT" sz="2800" b="1" dirty="0"/>
              <a:t>Thomas Dietrich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dirty="0"/>
              <a:t>bOJA-Vorsitzender 2019/2020</a:t>
            </a:r>
            <a:endParaRPr lang="de-AT" sz="2800" dirty="0"/>
          </a:p>
          <a:p>
            <a:pPr marL="0" lvl="0" indent="0">
              <a:lnSpc>
                <a:spcPct val="100000"/>
              </a:lnSpc>
              <a:buNone/>
            </a:pPr>
            <a:endParaRPr lang="de-AT" sz="2800" b="1" dirty="0"/>
          </a:p>
          <a:p>
            <a:pPr marL="0" lvl="0" indent="0">
              <a:lnSpc>
                <a:spcPct val="100000"/>
              </a:lnSpc>
              <a:buNone/>
            </a:pPr>
            <a:endParaRPr lang="de-AT" sz="2800" b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de-AT" sz="2800" b="1" dirty="0"/>
              <a:t>Gemeinsamer Abschluss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dirty="0">
                <a:solidFill>
                  <a:srgbClr val="C61631"/>
                </a:solidFill>
              </a:rPr>
              <a:t>Mittagessen &amp; Abreise (Shuttle nach Wörgl)</a:t>
            </a:r>
            <a:endParaRPr lang="de-DE" sz="2400" dirty="0">
              <a:solidFill>
                <a:srgbClr val="C6163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71E870-96F1-4391-8FF1-244D13931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2737">
            <a:off x="5999815" y="2569940"/>
            <a:ext cx="2574530" cy="182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81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1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4D920-0A57-564B-8811-3499AD9775E1}" type="datetime1">
              <a:rPr lang="de-AT" smtClean="0"/>
              <a:t>21.11.2019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B69-5F8C-4EEC-BED6-7BFA21D23CA2}" type="slidenum">
              <a:rPr lang="de-AT" smtClean="0"/>
              <a:t>26</a:t>
            </a:fld>
            <a:endParaRPr lang="de-AT"/>
          </a:p>
        </p:txBody>
      </p:sp>
      <p:pic>
        <p:nvPicPr>
          <p:cNvPr id="13" name="Grafik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" y="5392842"/>
            <a:ext cx="2286000" cy="84244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9118FE4-329E-4DF3-A4F3-7BF495DAF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16393"/>
            <a:ext cx="2175095" cy="62129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5E5FFE-A347-4960-9AB0-C0EC2B44D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92" y="5251585"/>
            <a:ext cx="1284014" cy="62129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4A9F72B-BE23-46D5-9C0E-9622C5BDC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02" y="5205168"/>
            <a:ext cx="1217797" cy="121779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E1087B1-DD61-4086-87B9-D7689356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1268760"/>
            <a:ext cx="7056783" cy="3384375"/>
          </a:xfrm>
        </p:spPr>
        <p:txBody>
          <a:bodyPr>
            <a:normAutofit/>
          </a:bodyPr>
          <a:lstStyle/>
          <a:p>
            <a:pPr algn="ctr"/>
            <a:r>
              <a:rPr lang="de-DE" sz="5400" dirty="0">
                <a:solidFill>
                  <a:schemeClr val="tx1"/>
                </a:solidFill>
              </a:rPr>
              <a:t>Auf Wiedersehen</a:t>
            </a:r>
            <a:br>
              <a:rPr lang="de-DE" sz="5400" dirty="0">
                <a:solidFill>
                  <a:schemeClr val="tx1"/>
                </a:solidFill>
              </a:rPr>
            </a:br>
            <a:r>
              <a:rPr lang="de-DE" sz="5400" dirty="0">
                <a:solidFill>
                  <a:schemeClr val="tx1"/>
                </a:solidFill>
              </a:rPr>
              <a:t>&amp; gute heimreise!</a:t>
            </a:r>
            <a:br>
              <a:rPr lang="de-DE" sz="5400" b="0" dirty="0">
                <a:solidFill>
                  <a:schemeClr val="tx1"/>
                </a:solidFill>
              </a:rPr>
            </a:br>
            <a:br>
              <a:rPr lang="de-DE" sz="5400" b="0" dirty="0">
                <a:solidFill>
                  <a:schemeClr val="tx1"/>
                </a:solidFill>
              </a:rPr>
            </a:br>
            <a:r>
              <a:rPr lang="de-DE" sz="4000" b="0" cap="none" dirty="0">
                <a:solidFill>
                  <a:schemeClr val="tx1"/>
                </a:solidFill>
              </a:rPr>
              <a:t>www.boja.at </a:t>
            </a:r>
            <a:endParaRPr lang="de-DE" sz="4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7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4800" dirty="0">
                <a:solidFill>
                  <a:srgbClr val="C61631"/>
                </a:solidFill>
              </a:rPr>
              <a:t>Vortrag</a:t>
            </a:r>
            <a:r>
              <a:rPr lang="de-AT" dirty="0">
                <a:solidFill>
                  <a:srgbClr val="C61631"/>
                </a:solidFill>
              </a:rPr>
              <a:t> 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132857"/>
            <a:ext cx="8263830" cy="389412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de-AT" sz="3200" b="1" u="sng" dirty="0"/>
              <a:t>Jugendliche verstehen und motivieren: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800" b="1" dirty="0">
                <a:solidFill>
                  <a:srgbClr val="C61631"/>
                </a:solidFill>
              </a:rPr>
              <a:t>„Was kann die Jugendarbeit von den sozialen Neurowissenschaften lernen?“</a:t>
            </a:r>
          </a:p>
          <a:p>
            <a:pPr marL="0" lvl="0" indent="0">
              <a:lnSpc>
                <a:spcPct val="100000"/>
              </a:lnSpc>
              <a:buNone/>
            </a:pPr>
            <a:br>
              <a:rPr lang="de-AT" sz="2400" dirty="0"/>
            </a:br>
            <a:r>
              <a:rPr lang="de-AT" sz="2400" b="1" dirty="0"/>
              <a:t>Joachim Bauer </a:t>
            </a:r>
            <a:r>
              <a:rPr lang="de-AT" sz="2400" dirty="0"/>
              <a:t>| Universität Freiburg im Breisgau &amp;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de-AT" sz="2400" dirty="0"/>
              <a:t>International </a:t>
            </a:r>
            <a:r>
              <a:rPr lang="de-AT" sz="2400" dirty="0" err="1"/>
              <a:t>Psychoanalytic</a:t>
            </a:r>
            <a:r>
              <a:rPr lang="de-AT" sz="2400" dirty="0"/>
              <a:t> University, Berlin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8100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10 Jahre </a:t>
            </a:r>
            <a:r>
              <a:rPr lang="de-DE" cap="none" dirty="0"/>
              <a:t>b</a:t>
            </a:r>
            <a:r>
              <a:rPr lang="de-DE" dirty="0"/>
              <a:t>OJA</a:t>
            </a:r>
            <a:br>
              <a:rPr lang="de-DE" dirty="0"/>
            </a:br>
            <a:r>
              <a:rPr lang="de-DE" dirty="0"/>
              <a:t>Slideshow einfügen</a:t>
            </a:r>
            <a:endParaRPr lang="de-DE" sz="4000" b="0" dirty="0"/>
          </a:p>
        </p:txBody>
      </p:sp>
      <p:pic>
        <p:nvPicPr>
          <p:cNvPr id="7" name="Grafik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61248"/>
            <a:ext cx="2286000" cy="84244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5013176"/>
            <a:ext cx="9144000" cy="18448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10 Jahre bOJA">
            <a:hlinkClick r:id="" action="ppaction://media"/>
            <a:extLst>
              <a:ext uri="{FF2B5EF4-FFF2-40B4-BE49-F238E27FC236}">
                <a16:creationId xmlns:a16="http://schemas.microsoft.com/office/drawing/2014/main" id="{6EDA233A-809D-451D-AB71-F7F586421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886700" cy="1325563"/>
          </a:xfrm>
        </p:spPr>
        <p:txBody>
          <a:bodyPr/>
          <a:lstStyle/>
          <a:p>
            <a:r>
              <a:rPr lang="de-AT" sz="4800" dirty="0">
                <a:solidFill>
                  <a:srgbClr val="C61631"/>
                </a:solidFill>
              </a:rPr>
              <a:t>Wir feiern mit…</a:t>
            </a:r>
            <a:r>
              <a:rPr lang="de-DE" dirty="0">
                <a:solidFill>
                  <a:srgbClr val="C61631"/>
                </a:solidFill>
                <a:effectLst/>
              </a:rPr>
              <a:t> 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8496944" cy="440414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AT" sz="3200" b="1" dirty="0"/>
              <a:t>Sabine </a:t>
            </a:r>
            <a:r>
              <a:rPr lang="de-AT" sz="3200" b="1" dirty="0" err="1"/>
              <a:t>Liebentritt</a:t>
            </a:r>
            <a:br>
              <a:rPr lang="de-AT" sz="3200" b="1" dirty="0"/>
            </a:br>
            <a:r>
              <a:rPr lang="de-AT" sz="3200" dirty="0"/>
              <a:t>ehem. bOJA-Geschäftsführung</a:t>
            </a:r>
          </a:p>
          <a:p>
            <a:pPr marL="0" indent="0">
              <a:lnSpc>
                <a:spcPct val="110000"/>
              </a:lnSpc>
              <a:buNone/>
            </a:pPr>
            <a:endParaRPr lang="de-AT" sz="3200" b="1" dirty="0"/>
          </a:p>
          <a:p>
            <a:pPr marL="0" indent="0">
              <a:lnSpc>
                <a:spcPct val="110000"/>
              </a:lnSpc>
              <a:buNone/>
            </a:pPr>
            <a:r>
              <a:rPr lang="de-AT" sz="3200" b="1" dirty="0"/>
              <a:t>Elisabeth </a:t>
            </a:r>
            <a:r>
              <a:rPr lang="de-AT" sz="3200" b="1" dirty="0" err="1"/>
              <a:t>Lender</a:t>
            </a:r>
            <a:r>
              <a:rPr lang="de-AT" sz="3200" b="1" dirty="0"/>
              <a:t>-Ziegler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AT" sz="3200" dirty="0"/>
              <a:t>ehem. Abteilungsleiterin Nationale Jugendpolitik &amp; bOJA-Wegbegleiterin der ersten Stunde</a:t>
            </a:r>
          </a:p>
          <a:p>
            <a:pPr marL="0" indent="0">
              <a:lnSpc>
                <a:spcPct val="110000"/>
              </a:lnSpc>
              <a:buNone/>
            </a:pPr>
            <a:endParaRPr lang="de-AT" sz="3200" b="1" dirty="0"/>
          </a:p>
          <a:p>
            <a:pPr marL="0" indent="0">
              <a:lnSpc>
                <a:spcPct val="110000"/>
              </a:lnSpc>
              <a:buNone/>
            </a:pPr>
            <a:r>
              <a:rPr lang="de-AT" sz="3200" b="1" dirty="0"/>
              <a:t>Martin Hagen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AT" sz="3200" dirty="0"/>
              <a:t>Vorstand und Mitbegründer von bOJA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7226B4-114F-438C-9B73-A0D94006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529" y="-459432"/>
            <a:ext cx="3640471" cy="3640471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8BF1E0E-F471-471A-91BA-FF83A12FE501}"/>
              </a:ext>
            </a:extLst>
          </p:cNvPr>
          <p:cNvSpPr txBox="1"/>
          <p:nvPr/>
        </p:nvSpPr>
        <p:spPr>
          <a:xfrm rot="1586848">
            <a:off x="6790092" y="703050"/>
            <a:ext cx="1383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/>
              <a:t>10 Jahre bOJA</a:t>
            </a:r>
          </a:p>
        </p:txBody>
      </p:sp>
    </p:spTree>
    <p:extLst>
      <p:ext uri="{BB962C8B-B14F-4D97-AF65-F5344CB8AC3E}">
        <p14:creationId xmlns:p14="http://schemas.microsoft.com/office/powerpoint/2010/main" val="512871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966" y="620688"/>
            <a:ext cx="8167588" cy="1701391"/>
          </a:xfrm>
        </p:spPr>
        <p:txBody>
          <a:bodyPr>
            <a:normAutofit/>
          </a:bodyPr>
          <a:lstStyle/>
          <a:p>
            <a:r>
              <a:rPr lang="de-AT" sz="4800" dirty="0">
                <a:solidFill>
                  <a:srgbClr val="C61631"/>
                </a:solidFill>
              </a:rPr>
              <a:t>Zertifizierung</a:t>
            </a:r>
            <a:br>
              <a:rPr lang="de-AT" sz="4800" dirty="0">
                <a:solidFill>
                  <a:srgbClr val="C61631"/>
                </a:solidFill>
              </a:rPr>
            </a:br>
            <a:r>
              <a:rPr lang="de-AT" sz="4800" dirty="0">
                <a:solidFill>
                  <a:srgbClr val="C61631"/>
                </a:solidFill>
              </a:rPr>
              <a:t>&amp; Grußworte</a:t>
            </a:r>
            <a:r>
              <a:rPr lang="de-DE" dirty="0">
                <a:solidFill>
                  <a:srgbClr val="C61631"/>
                </a:solidFill>
                <a:effectLst/>
              </a:rPr>
              <a:t> 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552" y="2852937"/>
            <a:ext cx="8352928" cy="361205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AT" sz="3200" b="1" dirty="0"/>
              <a:t>Georg </a:t>
            </a:r>
            <a:r>
              <a:rPr lang="de-AT" sz="3200" b="1" dirty="0" err="1"/>
              <a:t>Hechenblaikner</a:t>
            </a:r>
            <a:endParaRPr lang="de-AT" sz="3200" b="1" dirty="0"/>
          </a:p>
          <a:p>
            <a:pPr marL="0" indent="0">
              <a:lnSpc>
                <a:spcPct val="110000"/>
              </a:lnSpc>
              <a:buNone/>
            </a:pPr>
            <a:r>
              <a:rPr lang="de-AT" sz="2800" dirty="0"/>
              <a:t>Geschäftsführer </a:t>
            </a:r>
            <a:r>
              <a:rPr lang="de-AT" sz="2800" dirty="0" err="1"/>
              <a:t>Congress</a:t>
            </a:r>
            <a:r>
              <a:rPr lang="de-AT" sz="2800" dirty="0"/>
              <a:t> Centrum Alpbach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AT" sz="3200" b="1" dirty="0"/>
              <a:t>Markus Bischofer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AT" sz="2800" dirty="0"/>
              <a:t>Bürgermeister Gemeinde Alpbach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59358FC-6C73-497D-8803-2CA644288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1319">
            <a:off x="5431996" y="1009305"/>
            <a:ext cx="3275235" cy="1722861"/>
          </a:xfrm>
          <a:prstGeom prst="rect">
            <a:avLst/>
          </a:prstGeom>
        </p:spPr>
      </p:pic>
      <p:pic>
        <p:nvPicPr>
          <p:cNvPr id="10" name="Grafik 9" descr="Champagner">
            <a:extLst>
              <a:ext uri="{FF2B5EF4-FFF2-40B4-BE49-F238E27FC236}">
                <a16:creationId xmlns:a16="http://schemas.microsoft.com/office/drawing/2014/main" id="{409C2911-73CA-4D7E-8804-8E6CDEC80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71032">
            <a:off x="6878294" y="5226958"/>
            <a:ext cx="914400" cy="914400"/>
          </a:xfrm>
          <a:prstGeom prst="rect">
            <a:avLst/>
          </a:prstGeom>
        </p:spPr>
      </p:pic>
      <p:pic>
        <p:nvPicPr>
          <p:cNvPr id="11" name="Grafik 10" descr="Champagner">
            <a:extLst>
              <a:ext uri="{FF2B5EF4-FFF2-40B4-BE49-F238E27FC236}">
                <a16:creationId xmlns:a16="http://schemas.microsoft.com/office/drawing/2014/main" id="{630FA668-6282-4AE8-A2D6-A3C72655D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66266">
            <a:off x="7422512" y="48825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6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1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4D920-0A57-564B-8811-3499AD9775E1}" type="datetime1">
              <a:rPr lang="de-AT" smtClean="0"/>
              <a:t>21.11.2019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B69-5F8C-4EEC-BED6-7BFA21D23CA2}" type="slidenum">
              <a:rPr lang="de-AT" smtClean="0"/>
              <a:t>7</a:t>
            </a:fld>
            <a:endParaRPr lang="de-AT"/>
          </a:p>
        </p:txBody>
      </p:sp>
      <p:pic>
        <p:nvPicPr>
          <p:cNvPr id="13" name="Grafik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" y="5392842"/>
            <a:ext cx="2286000" cy="84244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9118FE4-329E-4DF3-A4F3-7BF495DAF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16393"/>
            <a:ext cx="2175095" cy="62129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5E5FFE-A347-4960-9AB0-C0EC2B44D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92" y="5251585"/>
            <a:ext cx="1284014" cy="62129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4A9F72B-BE23-46D5-9C0E-9622C5BDC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02" y="5205168"/>
            <a:ext cx="1217797" cy="1217797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D83061B9-028D-4514-9E92-278F12B99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10" y="1711144"/>
            <a:ext cx="6276538" cy="1193799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10000"/>
              </a:lnSpc>
            </a:pPr>
            <a:r>
              <a:rPr lang="de-DE" sz="4400" dirty="0">
                <a:solidFill>
                  <a:schemeClr val="tx1"/>
                </a:solidFill>
              </a:rPr>
              <a:t>Buffet &amp; Vernetzung</a:t>
            </a:r>
            <a:endParaRPr lang="de-DE" sz="5400" b="0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6803AB-0092-45B5-957B-C6CF8698C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879" y="1921762"/>
            <a:ext cx="3640471" cy="3640471"/>
          </a:xfrm>
          <a:prstGeom prst="rect">
            <a:avLst/>
          </a:prstGeom>
          <a:noFill/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0FACED0-675F-4E38-856C-4516100E78F8}"/>
              </a:ext>
            </a:extLst>
          </p:cNvPr>
          <p:cNvSpPr txBox="1"/>
          <p:nvPr/>
        </p:nvSpPr>
        <p:spPr>
          <a:xfrm rot="1586848">
            <a:off x="6172902" y="3136613"/>
            <a:ext cx="1383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/>
              <a:t>10 Jahre bOJA</a:t>
            </a:r>
          </a:p>
        </p:txBody>
      </p:sp>
    </p:spTree>
    <p:extLst>
      <p:ext uri="{BB962C8B-B14F-4D97-AF65-F5344CB8AC3E}">
        <p14:creationId xmlns:p14="http://schemas.microsoft.com/office/powerpoint/2010/main" val="1245837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4D920-0A57-564B-8811-3499AD9775E1}" type="datetime1">
              <a:rPr lang="de-AT" smtClean="0"/>
              <a:t>21.11.2019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B69-5F8C-4EEC-BED6-7BFA21D23CA2}" type="slidenum">
              <a:rPr lang="de-AT" smtClean="0"/>
              <a:t>8</a:t>
            </a:fld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5436096" y="1700808"/>
            <a:ext cx="3820541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700" b="1" dirty="0"/>
              <a:t>Herzlich Willkommen </a:t>
            </a:r>
            <a:br>
              <a:rPr lang="de-DE" sz="3700" b="1" dirty="0"/>
            </a:br>
            <a:br>
              <a:rPr lang="de-DE" sz="3700" b="1" dirty="0"/>
            </a:br>
            <a:r>
              <a:rPr lang="de-DE" sz="3700" b="1" dirty="0"/>
              <a:t>zur 12. bOJA-Fachtagung</a:t>
            </a:r>
            <a:endParaRPr lang="de-AT" sz="3700" b="1" dirty="0"/>
          </a:p>
        </p:txBody>
      </p:sp>
      <p:pic>
        <p:nvPicPr>
          <p:cNvPr id="13" name="Grafik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" y="5392842"/>
            <a:ext cx="2286000" cy="842447"/>
          </a:xfrm>
          <a:prstGeom prst="rect">
            <a:avLst/>
          </a:prstGeom>
        </p:spPr>
      </p:pic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9E93470D-7386-4C59-89C0-809D46604B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2835"/>
          <a:stretch>
            <a:fillRect/>
          </a:stretch>
        </p:blipFill>
        <p:spPr/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9118FE4-329E-4DF3-A4F3-7BF495DAF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16393"/>
            <a:ext cx="2175095" cy="62129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5E5FFE-A347-4960-9AB0-C0EC2B44D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92" y="5251585"/>
            <a:ext cx="1284014" cy="62129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4A9F72B-BE23-46D5-9C0E-9622C5BDC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02" y="5205168"/>
            <a:ext cx="1217797" cy="12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57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42684" cy="1325563"/>
          </a:xfrm>
        </p:spPr>
        <p:txBody>
          <a:bodyPr/>
          <a:lstStyle/>
          <a:p>
            <a:r>
              <a:rPr lang="de-AT" dirty="0" err="1">
                <a:solidFill>
                  <a:srgbClr val="C61631"/>
                </a:solidFill>
              </a:rPr>
              <a:t>begrüßung</a:t>
            </a:r>
            <a:endParaRPr lang="de-DE" dirty="0">
              <a:solidFill>
                <a:srgbClr val="C6163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552" y="1730228"/>
            <a:ext cx="8136904" cy="459075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AT" sz="2400" b="1" dirty="0"/>
              <a:t>Martina Steiner &amp; Lukas Trentini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AT" sz="2400" dirty="0"/>
              <a:t>bOJA-Vorstand Tirol</a:t>
            </a:r>
            <a:endParaRPr lang="de-AT" sz="2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AT" sz="2400" b="1" dirty="0"/>
          </a:p>
          <a:p>
            <a:pPr marL="0" indent="0">
              <a:lnSpc>
                <a:spcPct val="120000"/>
              </a:lnSpc>
              <a:buNone/>
            </a:pPr>
            <a:r>
              <a:rPr lang="de-AT" sz="2400" b="1" dirty="0"/>
              <a:t>Patrizia Zoller-Frischauf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AT" sz="2400" dirty="0"/>
              <a:t>Tiroler Jugendlandesrätin</a:t>
            </a:r>
          </a:p>
          <a:p>
            <a:pPr marL="0" indent="0">
              <a:lnSpc>
                <a:spcPct val="110000"/>
              </a:lnSpc>
              <a:buNone/>
            </a:pPr>
            <a:endParaRPr lang="de-AT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de-AT" sz="2400" b="1" dirty="0"/>
              <a:t>Marco Frimberger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AT" sz="2400" dirty="0"/>
              <a:t>IZ - Verein Vielfalt Dialog Bildung</a:t>
            </a:r>
          </a:p>
          <a:p>
            <a:pPr marL="0" indent="0">
              <a:lnSpc>
                <a:spcPct val="110000"/>
              </a:lnSpc>
              <a:buNone/>
            </a:pPr>
            <a:endParaRPr lang="de-AT" sz="2400" b="1" dirty="0"/>
          </a:p>
          <a:p>
            <a:pPr marL="0" indent="0">
              <a:lnSpc>
                <a:spcPct val="120000"/>
              </a:lnSpc>
              <a:buNone/>
            </a:pPr>
            <a:r>
              <a:rPr lang="de-AT" sz="2400" b="1" dirty="0"/>
              <a:t>Zlata Kovacevic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AT" sz="2400" dirty="0"/>
              <a:t>Leiterin Abteilung Jugendpolitik im Bundeskanzleramt</a:t>
            </a:r>
            <a:endParaRPr lang="de-AT" sz="22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847040" cy="11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38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bOJA">
      <a:dk1>
        <a:srgbClr val="000000"/>
      </a:dk1>
      <a:lt1>
        <a:srgbClr val="FFFFFF"/>
      </a:lt1>
      <a:dk2>
        <a:srgbClr val="C61600"/>
      </a:dk2>
      <a:lt2>
        <a:srgbClr val="FFFFFF"/>
      </a:lt2>
      <a:accent1>
        <a:srgbClr val="000000"/>
      </a:accent1>
      <a:accent2>
        <a:srgbClr val="C61631"/>
      </a:accent2>
      <a:accent3>
        <a:srgbClr val="55555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bOJA">
      <a:dk1>
        <a:srgbClr val="000000"/>
      </a:dk1>
      <a:lt1>
        <a:srgbClr val="FFFFFF"/>
      </a:lt1>
      <a:dk2>
        <a:srgbClr val="C61600"/>
      </a:dk2>
      <a:lt2>
        <a:srgbClr val="FFFFFF"/>
      </a:lt2>
      <a:accent1>
        <a:srgbClr val="000000"/>
      </a:accent1>
      <a:accent2>
        <a:srgbClr val="C61631"/>
      </a:accent2>
      <a:accent3>
        <a:srgbClr val="55555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606</Words>
  <Application>Microsoft Office PowerPoint</Application>
  <PresentationFormat>Bildschirmpräsentation (4:3)</PresentationFormat>
  <Paragraphs>161</Paragraphs>
  <Slides>26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Wingdings</vt:lpstr>
      <vt:lpstr>Office-Design</vt:lpstr>
      <vt:lpstr>Benutzerdefiniertes Design</vt:lpstr>
      <vt:lpstr>PowerPoint-Präsentation</vt:lpstr>
      <vt:lpstr>ERÖFFNUNG </vt:lpstr>
      <vt:lpstr>Vortrag </vt:lpstr>
      <vt:lpstr>10 Jahre bOJA Slideshow einfügen</vt:lpstr>
      <vt:lpstr>Wir feiern mit… </vt:lpstr>
      <vt:lpstr>Zertifizierung &amp; Grußworte </vt:lpstr>
      <vt:lpstr>Buffet &amp; Vernetzung</vt:lpstr>
      <vt:lpstr>PowerPoint-Präsentation</vt:lpstr>
      <vt:lpstr>begrüßung</vt:lpstr>
      <vt:lpstr>programmübersicht</vt:lpstr>
      <vt:lpstr>Vortrag </vt:lpstr>
      <vt:lpstr>KAFFEEPAUSE   bis 11:30 Uhr</vt:lpstr>
      <vt:lpstr>Vortrag </vt:lpstr>
      <vt:lpstr>Ein kritischer Dialog </vt:lpstr>
      <vt:lpstr>mittagsPAUSE   bis 14:30 Uhr</vt:lpstr>
      <vt:lpstr>Workshops, Fachgespräche &amp;  Playground</vt:lpstr>
      <vt:lpstr>FACHGESPRÄCH I 14:30 – 15:30 Uhr</vt:lpstr>
      <vt:lpstr>FACHGESPRÄCH 16:00 – 17:00 Uhr </vt:lpstr>
      <vt:lpstr>PowerPoint-Präsentation</vt:lpstr>
      <vt:lpstr>programmübersicht</vt:lpstr>
      <vt:lpstr>Guten Morgen Alpbach!</vt:lpstr>
      <vt:lpstr>Workshops, Fachgespräche &amp;  Playground</vt:lpstr>
      <vt:lpstr>FACHGESPRÄCH I 9:30 – 10:30 UHr </vt:lpstr>
      <vt:lpstr>PowerPoint-Präsentation</vt:lpstr>
      <vt:lpstr>Verabschiedung und Ausblick auf 2020</vt:lpstr>
      <vt:lpstr>Auf Wiedersehen &amp; gute heimreise!  www.boja.at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stephanie_deimel@hotmail.com</dc:creator>
  <cp:lastModifiedBy>Catha</cp:lastModifiedBy>
  <cp:revision>282</cp:revision>
  <cp:lastPrinted>2017-08-29T11:56:08Z</cp:lastPrinted>
  <dcterms:created xsi:type="dcterms:W3CDTF">2015-11-19T15:40:11Z</dcterms:created>
  <dcterms:modified xsi:type="dcterms:W3CDTF">2019-11-21T10:23:26Z</dcterms:modified>
</cp:coreProperties>
</file>